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5" r:id="rId1"/>
    <p:sldMasterId id="2147483958" r:id="rId2"/>
    <p:sldMasterId id="2147483984" r:id="rId3"/>
    <p:sldMasterId id="2147484013" r:id="rId4"/>
    <p:sldMasterId id="2147484042" r:id="rId5"/>
    <p:sldMasterId id="2147484068" r:id="rId6"/>
    <p:sldMasterId id="2147484095" r:id="rId7"/>
  </p:sldMasterIdLst>
  <p:notesMasterIdLst>
    <p:notesMasterId r:id="rId16"/>
  </p:notesMasterIdLst>
  <p:handoutMasterIdLst>
    <p:handoutMasterId r:id="rId17"/>
  </p:handoutMasterIdLst>
  <p:sldIdLst>
    <p:sldId id="468" r:id="rId8"/>
    <p:sldId id="477" r:id="rId9"/>
    <p:sldId id="481" r:id="rId10"/>
    <p:sldId id="480" r:id="rId11"/>
    <p:sldId id="478" r:id="rId12"/>
    <p:sldId id="479" r:id="rId13"/>
    <p:sldId id="375" r:id="rId14"/>
    <p:sldId id="471" r:id="rId15"/>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4943">
          <p15:clr>
            <a:srgbClr val="A4A3A4"/>
          </p15:clr>
        </p15:guide>
      </p15:sldGuideLst>
    </p:ext>
    <p:ext uri="{2D200454-40CA-4A62-9FC3-DE9A4176ACB9}">
      <p15:notesGuideLst xmlns:p15="http://schemas.microsoft.com/office/powerpoint/2012/main">
        <p15:guide id="1" orient="horz" pos="50"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339933"/>
    <a:srgbClr val="BA3030"/>
    <a:srgbClr val="8E908F"/>
    <a:srgbClr val="9D9FA2"/>
    <a:srgbClr val="828381"/>
    <a:srgbClr val="A5A6A5"/>
    <a:srgbClr val="717074"/>
    <a:srgbClr val="2C95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89147" autoAdjust="0"/>
  </p:normalViewPr>
  <p:slideViewPr>
    <p:cSldViewPr showGuides="1">
      <p:cViewPr varScale="1">
        <p:scale>
          <a:sx n="82" d="100"/>
          <a:sy n="82" d="100"/>
        </p:scale>
        <p:origin x="634" y="58"/>
      </p:cViewPr>
      <p:guideLst>
        <p:guide orient="horz" pos="3239"/>
        <p:guide pos="4943"/>
      </p:guideLst>
    </p:cSldViewPr>
  </p:slideViewPr>
  <p:notesTextViewPr>
    <p:cViewPr>
      <p:scale>
        <a:sx n="3" d="2"/>
        <a:sy n="3" d="2"/>
      </p:scale>
      <p:origin x="0" y="0"/>
    </p:cViewPr>
  </p:notesTextViewPr>
  <p:sorterViewPr>
    <p:cViewPr>
      <p:scale>
        <a:sx n="115" d="100"/>
        <a:sy n="115" d="100"/>
      </p:scale>
      <p:origin x="0" y="0"/>
    </p:cViewPr>
  </p:sorterViewPr>
  <p:notesViewPr>
    <p:cSldViewPr snapToObjects="1" showGuides="1">
      <p:cViewPr varScale="1">
        <p:scale>
          <a:sx n="91" d="100"/>
          <a:sy n="91" d="100"/>
        </p:scale>
        <p:origin x="-4352" y="-120"/>
      </p:cViewPr>
      <p:guideLst>
        <p:guide orient="horz" pos="50"/>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372274" y="9361170"/>
            <a:ext cx="570653" cy="240030"/>
          </a:xfrm>
          <a:prstGeom prst="rect">
            <a:avLst/>
          </a:prstGeom>
        </p:spPr>
        <p:txBody>
          <a:bodyPr vert="horz" lIns="96661" tIns="48331" rIns="96661" bIns="48331" rtlCol="0" anchor="b"/>
          <a:lstStyle>
            <a:lvl1pPr algn="r">
              <a:defRPr sz="1300"/>
            </a:lvl1pPr>
          </a:lstStyle>
          <a:p>
            <a:pPr algn="ctr"/>
            <a:fld id="{F7B6D393-E4E3-D143-A14E-086EC3E10D5C}" type="slidenum">
              <a:rPr lang="en-US" sz="800">
                <a:latin typeface="Verdana"/>
              </a:rPr>
              <a:pPr algn="ctr"/>
              <a:t>‹#›</a:t>
            </a:fld>
            <a:endParaRPr lang="en-US" sz="800" dirty="0">
              <a:latin typeface="Verdana"/>
            </a:endParaRPr>
          </a:p>
        </p:txBody>
      </p:sp>
      <p:sp>
        <p:nvSpPr>
          <p:cNvPr id="4" name="Title 1"/>
          <p:cNvSpPr txBox="1">
            <a:spLocks/>
          </p:cNvSpPr>
          <p:nvPr/>
        </p:nvSpPr>
        <p:spPr bwMode="gray">
          <a:xfrm>
            <a:off x="487680" y="240030"/>
            <a:ext cx="6339841" cy="483394"/>
          </a:xfrm>
          <a:prstGeom prst="rect">
            <a:avLst/>
          </a:prstGeom>
          <a:noFill/>
        </p:spPr>
        <p:txBody>
          <a:bodyPr lIns="0" tIns="0" rIns="0" bIns="0" anchor="t" anchorCtr="0"/>
          <a:lstStyle>
            <a:lvl1pPr algn="ctr" defTabSz="457200" rtl="0" eaLnBrk="1" latinLnBrk="0" hangingPunct="1">
              <a:spcBef>
                <a:spcPct val="0"/>
              </a:spcBef>
              <a:buNone/>
              <a:defRPr lang="en-US" sz="3200" kern="1200" dirty="0">
                <a:ln>
                  <a:noFill/>
                </a:ln>
                <a:solidFill>
                  <a:schemeClr val="bg1">
                    <a:lumMod val="65000"/>
                  </a:schemeClr>
                </a:solidFill>
                <a:latin typeface="Verdana" pitchFamily="34" charset="0"/>
                <a:ea typeface="+mj-ea"/>
                <a:cs typeface="+mj-cs"/>
              </a:defRPr>
            </a:lvl1pPr>
          </a:lstStyle>
          <a:p>
            <a:pPr algn="ctr">
              <a:lnSpc>
                <a:spcPct val="90000"/>
              </a:lnSpc>
            </a:pPr>
            <a:r>
              <a:rPr lang="en-US" sz="1500" dirty="0">
                <a:solidFill>
                  <a:srgbClr val="000000"/>
                </a:solidFill>
              </a:rPr>
              <a:t>TITLE</a:t>
            </a:r>
          </a:p>
        </p:txBody>
      </p:sp>
    </p:spTree>
    <p:extLst>
      <p:ext uri="{BB962C8B-B14F-4D97-AF65-F5344CB8AC3E}">
        <p14:creationId xmlns:p14="http://schemas.microsoft.com/office/powerpoint/2010/main" val="1157435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68400" y="720725"/>
            <a:ext cx="4978400" cy="28003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487680" y="3760470"/>
            <a:ext cx="6339840" cy="5528429"/>
          </a:xfrm>
          <a:prstGeom prst="rect">
            <a:avLst/>
          </a:prstGeom>
        </p:spPr>
        <p:txBody>
          <a:bodyPr vert="horz" lIns="0" tIns="0" rIns="0" bIns="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p:nvSpPr>
        <p:spPr>
          <a:xfrm>
            <a:off x="3464641" y="9402007"/>
            <a:ext cx="385918" cy="226216"/>
          </a:xfrm>
          <a:prstGeom prst="rect">
            <a:avLst/>
          </a:prstGeom>
          <a:noFill/>
        </p:spPr>
        <p:txBody>
          <a:bodyPr wrap="none" lIns="96661" tIns="48331" rIns="96661" bIns="48331" rtlCol="0">
            <a:spAutoFit/>
          </a:bodyPr>
          <a:lstStyle/>
          <a:p>
            <a:pPr marL="0" marR="0" indent="0" algn="ctr" defTabSz="483306" rtl="0" eaLnBrk="1" fontAlgn="auto" latinLnBrk="0" hangingPunct="1">
              <a:lnSpc>
                <a:spcPct val="100000"/>
              </a:lnSpc>
              <a:spcBef>
                <a:spcPts val="0"/>
              </a:spcBef>
              <a:spcAft>
                <a:spcPts val="0"/>
              </a:spcAft>
              <a:buClrTx/>
              <a:buSzTx/>
              <a:buFontTx/>
              <a:buNone/>
              <a:tabLst/>
              <a:defRPr/>
            </a:pPr>
            <a:fld id="{BC3221F6-DF1F-4F4D-A457-D497032B3BDC}" type="slidenum">
              <a:rPr lang="en-US" sz="800" smtClean="0"/>
              <a:pPr marL="0" marR="0" indent="0" algn="ctr" defTabSz="483306" rtl="0" eaLnBrk="1" fontAlgn="auto" latinLnBrk="0" hangingPunct="1">
                <a:lnSpc>
                  <a:spcPct val="100000"/>
                </a:lnSpc>
                <a:spcBef>
                  <a:spcPts val="0"/>
                </a:spcBef>
                <a:spcAft>
                  <a:spcPts val="0"/>
                </a:spcAft>
                <a:buClrTx/>
                <a:buSzTx/>
                <a:buFontTx/>
                <a:buNone/>
                <a:tabLst/>
                <a:defRPr/>
              </a:pPr>
              <a:t>‹#›</a:t>
            </a:fld>
            <a:endParaRPr lang="en-US" sz="800" dirty="0" smtClean="0"/>
          </a:p>
        </p:txBody>
      </p:sp>
      <p:sp>
        <p:nvSpPr>
          <p:cNvPr id="10" name="Title 1"/>
          <p:cNvSpPr txBox="1">
            <a:spLocks/>
          </p:cNvSpPr>
          <p:nvPr/>
        </p:nvSpPr>
        <p:spPr bwMode="gray">
          <a:xfrm>
            <a:off x="487680" y="240030"/>
            <a:ext cx="6339841" cy="483394"/>
          </a:xfrm>
          <a:prstGeom prst="rect">
            <a:avLst/>
          </a:prstGeom>
          <a:noFill/>
        </p:spPr>
        <p:txBody>
          <a:bodyPr lIns="0" tIns="0" rIns="0" bIns="0" anchor="t" anchorCtr="0"/>
          <a:lstStyle>
            <a:lvl1pPr algn="ctr" defTabSz="457200" rtl="0" eaLnBrk="1" latinLnBrk="0" hangingPunct="1">
              <a:spcBef>
                <a:spcPct val="0"/>
              </a:spcBef>
              <a:buNone/>
              <a:defRPr lang="en-US" sz="3200" kern="1200" dirty="0">
                <a:ln>
                  <a:noFill/>
                </a:ln>
                <a:solidFill>
                  <a:schemeClr val="bg1">
                    <a:lumMod val="65000"/>
                  </a:schemeClr>
                </a:solidFill>
                <a:latin typeface="Verdana" pitchFamily="34" charset="0"/>
                <a:ea typeface="+mj-ea"/>
                <a:cs typeface="+mj-cs"/>
              </a:defRPr>
            </a:lvl1pPr>
          </a:lstStyle>
          <a:p>
            <a:pPr algn="ctr">
              <a:lnSpc>
                <a:spcPct val="90000"/>
              </a:lnSpc>
            </a:pPr>
            <a:r>
              <a:rPr lang="en-US" sz="1500" dirty="0" smtClean="0">
                <a:solidFill>
                  <a:srgbClr val="000000"/>
                </a:solidFill>
              </a:rPr>
              <a:t>TITLE</a:t>
            </a:r>
            <a:endParaRPr lang="en-US" sz="1500" dirty="0">
              <a:solidFill>
                <a:srgbClr val="000000"/>
              </a:solidFill>
            </a:endParaRPr>
          </a:p>
        </p:txBody>
      </p:sp>
    </p:spTree>
    <p:extLst>
      <p:ext uri="{BB962C8B-B14F-4D97-AF65-F5344CB8AC3E}">
        <p14:creationId xmlns:p14="http://schemas.microsoft.com/office/powerpoint/2010/main" val="1816467040"/>
      </p:ext>
    </p:extLst>
  </p:cSld>
  <p:clrMap bg1="lt1" tx1="dk1" bg2="lt2" tx2="dk2" accent1="accent1" accent2="accent2" accent3="accent3" accent4="accent4" accent5="accent5" accent6="accent6" hlink="hlink" folHlink="folHlink"/>
  <p:notesStyle>
    <a:lvl1pPr marL="0" algn="l" defTabSz="457200" rtl="0" eaLnBrk="1" latinLnBrk="0" hangingPunct="1">
      <a:spcBef>
        <a:spcPts val="1200"/>
      </a:spcBef>
      <a:defRPr sz="1200" kern="1200">
        <a:solidFill>
          <a:schemeClr val="tx1"/>
        </a:solidFill>
        <a:latin typeface="Verdana"/>
        <a:ea typeface="+mn-ea"/>
        <a:cs typeface="+mn-cs"/>
      </a:defRPr>
    </a:lvl1pPr>
    <a:lvl2pPr marL="344488" indent="-117475" algn="l" defTabSz="457200" rtl="0" eaLnBrk="1" latinLnBrk="0" hangingPunct="1">
      <a:spcBef>
        <a:spcPts val="600"/>
      </a:spcBef>
      <a:buFont typeface="Arial"/>
      <a:buChar char="•"/>
      <a:defRPr sz="1200" kern="1200">
        <a:solidFill>
          <a:schemeClr val="tx1"/>
        </a:solidFill>
        <a:latin typeface="Verdana"/>
        <a:ea typeface="+mn-ea"/>
        <a:cs typeface="+mn-cs"/>
      </a:defRPr>
    </a:lvl2pPr>
    <a:lvl3pPr marL="628650" indent="-174625" algn="l" defTabSz="457200" rtl="0" eaLnBrk="1" latinLnBrk="0" hangingPunct="1">
      <a:spcBef>
        <a:spcPts val="600"/>
      </a:spcBef>
      <a:buFont typeface="Lucida Grande"/>
      <a:buChar char="–"/>
      <a:tabLst/>
      <a:defRPr sz="1200" kern="1200">
        <a:solidFill>
          <a:schemeClr val="tx1"/>
        </a:solidFill>
        <a:latin typeface="Verdana"/>
        <a:ea typeface="+mn-ea"/>
        <a:cs typeface="+mn-cs"/>
      </a:defRPr>
    </a:lvl3pPr>
    <a:lvl4pPr marL="973138" indent="-174625" algn="l" defTabSz="457200" rtl="0" eaLnBrk="1" latinLnBrk="0" hangingPunct="1">
      <a:spcBef>
        <a:spcPts val="600"/>
      </a:spcBef>
      <a:buFont typeface="Wingdings" charset="2"/>
      <a:buChar char="§"/>
      <a:defRPr sz="1200" kern="1200">
        <a:solidFill>
          <a:schemeClr val="tx1"/>
        </a:solidFill>
        <a:latin typeface="Verdana"/>
        <a:ea typeface="+mn-ea"/>
        <a:cs typeface="+mn-cs"/>
      </a:defRPr>
    </a:lvl4pPr>
    <a:lvl5pPr marL="1258888" indent="-117475" algn="l" defTabSz="457200" rtl="0" eaLnBrk="1" latinLnBrk="0" hangingPunct="1">
      <a:spcBef>
        <a:spcPts val="600"/>
      </a:spcBef>
      <a:buFont typeface="Lucida Grande"/>
      <a:buChar char="–"/>
      <a:defRPr sz="1200" kern="1200">
        <a:solidFill>
          <a:schemeClr val="tx1"/>
        </a:solidFill>
        <a:latin typeface="Verdan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0927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368">
              <a:defRPr/>
            </a:pPr>
            <a:r>
              <a:rPr lang="en-US" dirty="0" smtClean="0"/>
              <a:t>With</a:t>
            </a:r>
            <a:r>
              <a:rPr lang="en-US" baseline="0" dirty="0" smtClean="0"/>
              <a:t> the 50B new connected devices in the IoT it is not possible or efficient to send all of that data directly to the cloud. In fact </a:t>
            </a:r>
            <a:r>
              <a:rPr lang="en-US" b="1" baseline="0" dirty="0" smtClean="0"/>
              <a:t>Gartner predicts that only 2% of IoT data will ever make it to the data center/cloud for processing or storage </a:t>
            </a:r>
            <a:r>
              <a:rPr lang="en-US" b="1" dirty="0"/>
              <a:t>&lt;confirm stat&gt;</a:t>
            </a:r>
            <a:r>
              <a:rPr lang="en-US" baseline="0" dirty="0" smtClean="0"/>
              <a:t>. That is because so much of the IoT machine data is what we call ‘perishable’ or only valuable for a couple of seconds when action can be taken on it. So much of the data is also only valuable when it is integrated with other data sources to identify events or insights. Take a building for example, the data from a connected lightbulb saying “I’m on, I’m on, I’m on” is not valuable unless it is correlated with the occupancy sensors, the security cameras, and thermostat where action can be taken. </a:t>
            </a:r>
          </a:p>
          <a:p>
            <a:pPr defTabSz="948368">
              <a:defRPr/>
            </a:pPr>
            <a:endParaRPr lang="en-US" baseline="0" dirty="0" smtClean="0"/>
          </a:p>
          <a:p>
            <a:pPr defTabSz="948368">
              <a:defRPr/>
            </a:pPr>
            <a:r>
              <a:rPr lang="en-US" baseline="0" dirty="0" smtClean="0"/>
              <a:t>That is why Dell recommends a distributed architecture for the IoT giving you </a:t>
            </a:r>
            <a:r>
              <a:rPr lang="en-US" dirty="0"/>
              <a:t>flexibility to deploy processing and storage wherever it makes sense. </a:t>
            </a:r>
            <a:r>
              <a:rPr lang="en-US" baseline="0" dirty="0" smtClean="0"/>
              <a:t>This enables you to </a:t>
            </a:r>
            <a:r>
              <a:rPr lang="en-US" dirty="0"/>
              <a:t>unlock the value of both existing and new data to increase efficiency, improve customer experience, or create new revenue streams and business models (Digital Transformation). Analytics, security, and manageability must also be distributed throughout the architecture.</a:t>
            </a:r>
          </a:p>
          <a:p>
            <a:pPr defTabSz="948368">
              <a:defRPr/>
            </a:pPr>
            <a:endParaRPr lang="en-US" dirty="0"/>
          </a:p>
          <a:p>
            <a:pPr defTabSz="948368">
              <a:defRPr/>
            </a:pPr>
            <a:r>
              <a:rPr lang="en-US" dirty="0"/>
              <a:t>Starting on the left is the Edge where the ‘Thing’ or Machine resides. This might be on a factory floor, in a 18 wheeler, a building controls room, or a remote oil well. Dell is not producing sensors for the IoT but we have developed Embedded PCs to gather data and control the ‘Things’.</a:t>
            </a:r>
          </a:p>
          <a:p>
            <a:pPr defTabSz="948368">
              <a:defRPr/>
            </a:pPr>
            <a:endParaRPr lang="en-US" dirty="0"/>
          </a:p>
          <a:p>
            <a:pPr defTabSz="948368">
              <a:defRPr/>
            </a:pPr>
            <a:r>
              <a:rPr lang="en-US" dirty="0"/>
              <a:t>Along some ‘Things’ will communicate directly to the Cloud, </a:t>
            </a:r>
            <a:r>
              <a:rPr lang="en-US" b="1" dirty="0"/>
              <a:t>Gartner predicts that 90% of new IoT deployments by 2020 will include a gateway &lt;confirm stat&gt;. </a:t>
            </a:r>
            <a:r>
              <a:rPr lang="en-US" dirty="0"/>
              <a:t>The gateway is the aggregation point of multiple ‘things’ where it normalizes the data from multiple OT (</a:t>
            </a:r>
            <a:r>
              <a:rPr lang="en-US" dirty="0" err="1"/>
              <a:t>BACnet</a:t>
            </a:r>
            <a:r>
              <a:rPr lang="en-US" dirty="0"/>
              <a:t>, </a:t>
            </a:r>
            <a:r>
              <a:rPr lang="en-US" dirty="0" err="1"/>
              <a:t>Profinet</a:t>
            </a:r>
            <a:r>
              <a:rPr lang="en-US" dirty="0"/>
              <a:t>, etc.) and IT (Bluetooth, ZigBee, </a:t>
            </a:r>
            <a:r>
              <a:rPr lang="en-US" dirty="0" err="1"/>
              <a:t>WiFi</a:t>
            </a:r>
            <a:r>
              <a:rPr lang="en-US" dirty="0"/>
              <a:t>) protocols, and processed to determine insights from the perishable data. </a:t>
            </a:r>
          </a:p>
          <a:p>
            <a:pPr defTabSz="948368">
              <a:defRPr/>
            </a:pPr>
            <a:endParaRPr lang="en-US" dirty="0"/>
          </a:p>
          <a:p>
            <a:pPr defTabSz="948368">
              <a:defRPr/>
            </a:pPr>
            <a:r>
              <a:rPr lang="en-US" dirty="0"/>
              <a:t>Depending on the use case, critical data identified by the gateway is then passed on to an on premise computing and storage solution located in what is called the Fog. The on premise solution will conduct big data analytics on the local data and complete local reporting. </a:t>
            </a:r>
          </a:p>
          <a:p>
            <a:pPr defTabSz="948368">
              <a:defRPr/>
            </a:pPr>
            <a:endParaRPr lang="en-US" dirty="0"/>
          </a:p>
          <a:p>
            <a:pPr defTabSz="948368">
              <a:defRPr/>
            </a:pPr>
            <a:r>
              <a:rPr lang="en-US" dirty="0"/>
              <a:t>Finally the data worth storing and completing deeper analysis on is then transferred to the cloud/data center. This is also where existing IT system data is integrated with the OT data and machine learning takes place to refine the use case based analytical models. You will see that the arrows throughout the architecture are 2-way because ideally these analytical models which are refined through machine learning are being pushed back out to the Edge and Fog to continuously improve the efficiency of your IoT deployment so it can handle the immense data volumes produced by the 50B new ‘Things’.</a:t>
            </a:r>
            <a:endParaRPr lang="en-US" b="1" dirty="0"/>
          </a:p>
        </p:txBody>
      </p:sp>
    </p:spTree>
    <p:extLst>
      <p:ext uri="{BB962C8B-B14F-4D97-AF65-F5344CB8AC3E}">
        <p14:creationId xmlns:p14="http://schemas.microsoft.com/office/powerpoint/2010/main" val="167348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With</a:t>
            </a:r>
            <a:r>
              <a:rPr lang="en-US" baseline="0" dirty="0" smtClean="0"/>
              <a:t> the 50B new connected devices in the IoT it is not possible or efficient to send all of that data directly to the cloud. Because so much of the IoT machine data is what we call ‘perishable’ or only valuable for a couple of seconds when action can be taken on it. So much of the data is also only valuable when it is integrated with other data sources to identify events or insights. Take a building for example, the data from a connected lightbulb saying “I’m on, I’m on, I’m on” is not valuable unless it is correlated with the occupancy sensors, the security cameras, and thermostat where action can be taken.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 is why Dell recommends a distributed architecture for the IoT giving you </a:t>
            </a:r>
            <a:r>
              <a:rPr lang="en-US" sz="1200" kern="1200" baseline="0" dirty="0" smtClean="0">
                <a:solidFill>
                  <a:schemeClr val="tx1"/>
                </a:solidFill>
                <a:effectLst/>
                <a:ea typeface="+mn-ea"/>
                <a:cs typeface="+mn-cs"/>
              </a:rPr>
              <a:t>f</a:t>
            </a:r>
            <a:r>
              <a:rPr lang="en-US" sz="1200" kern="1200" dirty="0" smtClean="0">
                <a:solidFill>
                  <a:schemeClr val="tx1"/>
                </a:solidFill>
                <a:effectLst/>
                <a:ea typeface="+mn-ea"/>
                <a:cs typeface="+mn-cs"/>
              </a:rPr>
              <a:t>lexibility to deploy processing and storage wherever it makes sense. </a:t>
            </a:r>
            <a:r>
              <a:rPr lang="en-US" baseline="0" dirty="0" smtClean="0"/>
              <a:t>This enables you to </a:t>
            </a:r>
            <a:r>
              <a:rPr lang="en-US" sz="1200" dirty="0" smtClean="0"/>
              <a:t>unlock the value of both existing and new data to increase efficiency, improve customer experience, or create new revenue streams and business models (Digital Transformation). Analytics, security, and manageability must</a:t>
            </a:r>
            <a:r>
              <a:rPr lang="en-US" sz="1200" baseline="0" dirty="0" smtClean="0"/>
              <a:t> also be distributed throughout the architecture.</a:t>
            </a: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Starting</a:t>
            </a:r>
            <a:r>
              <a:rPr lang="en-US" sz="1200" baseline="0" dirty="0" smtClean="0"/>
              <a:t> on the left is the Edge where the ‘Thing’ or Machine resides. This might be on a factory floor, in a 18 wheeler, a building controls room, or a remote oil well. Dell is not producing sensors for the IoT but we have developed Embedded PCs to gather data and control the ‘Things’.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Along some ‘Things’ will communicate directly to the Cloud</a:t>
            </a:r>
            <a:r>
              <a:rPr lang="en-US" sz="1200" b="1" baseline="0" dirty="0" smtClean="0"/>
              <a:t>. </a:t>
            </a:r>
            <a:r>
              <a:rPr lang="en-US" sz="1200" b="0" baseline="0" dirty="0" smtClean="0"/>
              <a:t>The gateway is the aggregation point of multiple ‘things’ where it normalizes the data from multiple OT (</a:t>
            </a:r>
            <a:r>
              <a:rPr lang="en-US" sz="1200" b="0" baseline="0" dirty="0" err="1" smtClean="0"/>
              <a:t>BACnet</a:t>
            </a:r>
            <a:r>
              <a:rPr lang="en-US" sz="1200" b="0" baseline="0" dirty="0" smtClean="0"/>
              <a:t>, </a:t>
            </a:r>
            <a:r>
              <a:rPr lang="en-US" sz="1200" b="0" baseline="0" dirty="0" err="1" smtClean="0"/>
              <a:t>Profinet</a:t>
            </a:r>
            <a:r>
              <a:rPr lang="en-US" sz="1200" b="0" baseline="0" dirty="0" smtClean="0"/>
              <a:t>, etc.) and IT (Bluetooth, ZigBee, </a:t>
            </a:r>
            <a:r>
              <a:rPr lang="en-US" sz="1200" b="0" baseline="0" dirty="0" err="1" smtClean="0"/>
              <a:t>WiFi</a:t>
            </a:r>
            <a:r>
              <a:rPr lang="en-US" sz="1200" b="0" baseline="0" dirty="0" smtClean="0"/>
              <a:t>) protocols, and processed to determine insights from the perishable data.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baseline="0" dirty="0" smtClean="0"/>
              <a:t>Depending on the use case, critical data identified by the gateway is then passed on to an on premise computing and storage solution located in what is called the Fog. The on premise solution will conduct big data analytics on the local data and complete local reporting.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baseline="0" dirty="0" smtClean="0"/>
              <a:t>Finally the data worth storing and completing deeper analysis on is then transferred to the cloud/data center. This is also where existing IT system data is integrated with the OT data and machine learning takes place to refine the use case based analytical models. You will see that the arrows throughout the architecture are 2-way because ideally these analytical models which are refined through machine learning are being pushed back out to the Edge and Fog to continuously improve the efficiency of your IoT deployment so it can handle the immense data volumes produced by the 50B new ‘Things’.</a:t>
            </a:r>
            <a:endParaRPr lang="en-US" b="1" dirty="0"/>
          </a:p>
        </p:txBody>
      </p:sp>
    </p:spTree>
    <p:extLst>
      <p:ext uri="{BB962C8B-B14F-4D97-AF65-F5344CB8AC3E}">
        <p14:creationId xmlns:p14="http://schemas.microsoft.com/office/powerpoint/2010/main" val="2222480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368">
              <a:defRPr/>
            </a:pPr>
            <a:r>
              <a:rPr lang="en-US" dirty="0" smtClean="0"/>
              <a:t>With</a:t>
            </a:r>
            <a:r>
              <a:rPr lang="en-US" baseline="0" dirty="0" smtClean="0"/>
              <a:t> the 50B new connected devices in the IoT it is not possible or efficient to send all of that data directly to the cloud. In fact </a:t>
            </a:r>
            <a:r>
              <a:rPr lang="en-US" b="1" baseline="0" dirty="0" smtClean="0"/>
              <a:t>Gartner predicts that only 2% of IoT data will ever make it to the data center/cloud for processing or storage </a:t>
            </a:r>
            <a:r>
              <a:rPr lang="en-US" b="1" dirty="0"/>
              <a:t>&lt;confirm stat&gt;</a:t>
            </a:r>
            <a:r>
              <a:rPr lang="en-US" baseline="0" dirty="0" smtClean="0"/>
              <a:t>. That is because so much of the IoT machine data is what we call ‘perishable’ or only valuable for a couple of seconds when action can be taken on it. So much of the data is also only valuable when it is integrated with other data sources to identify events or insights. Take a building for example, the data from a connected lightbulb saying “I’m on, I’m on, I’m on” is not valuable unless it is correlated with the occupancy sensors, the security cameras, and thermostat where action can be taken. </a:t>
            </a:r>
          </a:p>
          <a:p>
            <a:pPr defTabSz="948368">
              <a:defRPr/>
            </a:pPr>
            <a:endParaRPr lang="en-US" baseline="0" dirty="0" smtClean="0"/>
          </a:p>
          <a:p>
            <a:pPr defTabSz="948368">
              <a:defRPr/>
            </a:pPr>
            <a:r>
              <a:rPr lang="en-US" baseline="0" dirty="0" smtClean="0"/>
              <a:t>That is why Dell recommends a distributed architecture for the IoT giving you </a:t>
            </a:r>
            <a:r>
              <a:rPr lang="en-US" dirty="0"/>
              <a:t>flexibility to deploy processing and storage wherever it makes sense. </a:t>
            </a:r>
            <a:r>
              <a:rPr lang="en-US" baseline="0" dirty="0" smtClean="0"/>
              <a:t>This enables you to </a:t>
            </a:r>
            <a:r>
              <a:rPr lang="en-US" dirty="0"/>
              <a:t>unlock the value of both existing and new data to increase efficiency, improve customer experience, or create new revenue streams and business models (Digital Transformation). Analytics, security, and manageability must also be distributed throughout the architecture.</a:t>
            </a:r>
          </a:p>
          <a:p>
            <a:pPr defTabSz="948368">
              <a:defRPr/>
            </a:pPr>
            <a:endParaRPr lang="en-US" dirty="0"/>
          </a:p>
          <a:p>
            <a:pPr defTabSz="948368">
              <a:defRPr/>
            </a:pPr>
            <a:r>
              <a:rPr lang="en-US" dirty="0"/>
              <a:t>Starting on the left is the Edge where the ‘Thing’ or Machine resides. This might be on a factory floor, in a 18 wheeler, a building controls room, or a remote oil well. Dell is not producing sensors for the IoT but we have developed Embedded PCs to gather data and control the ‘Things’.</a:t>
            </a:r>
          </a:p>
          <a:p>
            <a:pPr defTabSz="948368">
              <a:defRPr/>
            </a:pPr>
            <a:endParaRPr lang="en-US" dirty="0"/>
          </a:p>
          <a:p>
            <a:pPr defTabSz="948368">
              <a:defRPr/>
            </a:pPr>
            <a:r>
              <a:rPr lang="en-US" dirty="0"/>
              <a:t>Along some ‘Things’ will communicate directly to the Cloud, </a:t>
            </a:r>
            <a:r>
              <a:rPr lang="en-US" b="1" dirty="0"/>
              <a:t>Gartner predicts that 90% of new IoT deployments by 2020 will include a gateway &lt;confirm stat&gt;. </a:t>
            </a:r>
            <a:r>
              <a:rPr lang="en-US" dirty="0"/>
              <a:t>The gateway is the aggregation point of multiple ‘things’ where it normalizes the data from multiple OT (</a:t>
            </a:r>
            <a:r>
              <a:rPr lang="en-US" dirty="0" err="1"/>
              <a:t>BACnet</a:t>
            </a:r>
            <a:r>
              <a:rPr lang="en-US" dirty="0"/>
              <a:t>, </a:t>
            </a:r>
            <a:r>
              <a:rPr lang="en-US" dirty="0" err="1"/>
              <a:t>Profinet</a:t>
            </a:r>
            <a:r>
              <a:rPr lang="en-US" dirty="0"/>
              <a:t>, etc.) and IT (Bluetooth, ZigBee, </a:t>
            </a:r>
            <a:r>
              <a:rPr lang="en-US" dirty="0" err="1"/>
              <a:t>WiFi</a:t>
            </a:r>
            <a:r>
              <a:rPr lang="en-US" dirty="0"/>
              <a:t>) protocols, and processed to determine insights from the perishable data. </a:t>
            </a:r>
          </a:p>
          <a:p>
            <a:pPr defTabSz="948368">
              <a:defRPr/>
            </a:pPr>
            <a:endParaRPr lang="en-US" dirty="0"/>
          </a:p>
          <a:p>
            <a:pPr defTabSz="948368">
              <a:defRPr/>
            </a:pPr>
            <a:r>
              <a:rPr lang="en-US" dirty="0"/>
              <a:t>Depending on the use case, critical data identified by the gateway is then passed on to an on premise computing and storage solution located in what is called the Fog. The on premise solution will conduct big data analytics on the local data and complete local reporting. </a:t>
            </a:r>
          </a:p>
          <a:p>
            <a:pPr defTabSz="948368">
              <a:defRPr/>
            </a:pPr>
            <a:endParaRPr lang="en-US" dirty="0"/>
          </a:p>
          <a:p>
            <a:pPr defTabSz="948368">
              <a:defRPr/>
            </a:pPr>
            <a:r>
              <a:rPr lang="en-US" dirty="0"/>
              <a:t>Finally the data worth storing and completing deeper analysis on is then transferred to the cloud/data center. This is also where existing IT system data is integrated with the OT data and machine learning takes place to refine the use case based analytical models. You will see that the arrows throughout the architecture are 2-way because ideally these analytical models which are refined through machine learning are being pushed back out to the Edge and Fog to continuously improve the efficiency of your IoT deployment so it can handle the immense data volumes produced by the 50B new ‘Things’.</a:t>
            </a:r>
            <a:endParaRPr lang="en-US" b="1" dirty="0"/>
          </a:p>
        </p:txBody>
      </p:sp>
    </p:spTree>
    <p:extLst>
      <p:ext uri="{BB962C8B-B14F-4D97-AF65-F5344CB8AC3E}">
        <p14:creationId xmlns:p14="http://schemas.microsoft.com/office/powerpoint/2010/main" val="1589578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332759" y="9086840"/>
            <a:ext cx="669675" cy="213454"/>
          </a:xfrm>
          <a:prstGeom prst="rect">
            <a:avLst/>
          </a:prstGeom>
        </p:spPr>
        <p:txBody>
          <a:bodyPr/>
          <a:lstStyle/>
          <a:p>
            <a:pPr>
              <a:defRPr/>
            </a:pPr>
            <a:fld id="{FA04BB6B-BEDE-48E4-970F-8DFC0D4B5AE7}" type="slidenum">
              <a:rPr lang="en-US" smtClean="0"/>
              <a:pPr>
                <a:defRPr/>
              </a:pPr>
              <a:t>8</a:t>
            </a:fld>
            <a:endParaRPr lang="en-US" dirty="0"/>
          </a:p>
        </p:txBody>
      </p:sp>
    </p:spTree>
    <p:extLst>
      <p:ext uri="{BB962C8B-B14F-4D97-AF65-F5344CB8AC3E}">
        <p14:creationId xmlns:p14="http://schemas.microsoft.com/office/powerpoint/2010/main" val="1712596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567208023"/>
      </p:ext>
    </p:extLst>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10618137"/>
      </p:ext>
    </p:extLst>
  </p:cSld>
  <p:clrMapOvr>
    <a:masterClrMapping/>
  </p:clrMapOvr>
  <p:transition spd="med">
    <p:wipe dir="r"/>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71719245"/>
      </p:ext>
    </p:extLst>
  </p:cSld>
  <p:clrMapOvr>
    <a:masterClrMapping/>
  </p:clrMapOvr>
  <p:transition spd="med">
    <p:wipe dir="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2728913" y="795743"/>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Verdana" pitchFamily="34"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2269331"/>
            <a:ext cx="6048375" cy="369332"/>
          </a:xfrm>
          <a:prstGeom prst="rect">
            <a:avLst/>
          </a:prstGeom>
          <a:noFill/>
        </p:spPr>
        <p:txBody>
          <a:bodyPr lIns="0" tIns="0" rIns="0" bIns="0">
            <a:spAutoFit/>
          </a:bodyPr>
          <a:lstStyle>
            <a:lvl1pPr marL="0" indent="0" algn="l">
              <a:spcBef>
                <a:spcPts val="0"/>
              </a:spcBef>
              <a:buNone/>
              <a:defRPr sz="2400">
                <a:solidFill>
                  <a:schemeClr val="bg2"/>
                </a:solidFill>
                <a:latin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Picture Placeholder 2"/>
          <p:cNvSpPr>
            <a:spLocks noGrp="1"/>
          </p:cNvSpPr>
          <p:nvPr>
            <p:ph type="pic" idx="10"/>
          </p:nvPr>
        </p:nvSpPr>
        <p:spPr bwMode="gray">
          <a:xfrm>
            <a:off x="0" y="0"/>
            <a:ext cx="2439989" cy="4629150"/>
          </a:xfrm>
          <a:prstGeom prst="rect">
            <a:avLst/>
          </a:prstGeom>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7" name="Content Placeholder 6"/>
          <p:cNvSpPr>
            <a:spLocks noGrp="1"/>
          </p:cNvSpPr>
          <p:nvPr>
            <p:ph sz="quarter" idx="11"/>
          </p:nvPr>
        </p:nvSpPr>
        <p:spPr bwMode="gray">
          <a:xfrm>
            <a:off x="2728913" y="3320641"/>
            <a:ext cx="6048375"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2"/>
                </a:solidFill>
                <a:effectLst/>
                <a:uLnTx/>
                <a:uFillTx/>
                <a:latin typeface="Verdana" pitchFamily="34" charset="0"/>
                <a:ea typeface="+mn-ea"/>
                <a:cs typeface="+mn-cs"/>
              </a:defRPr>
            </a:lvl1pPr>
          </a:lstStyle>
          <a:p>
            <a:pPr marL="0" marR="0" lvl="0" indent="0" algn="l" defTabSz="914400" rtl="0" eaLnBrk="1" fontAlgn="auto" latinLnBrk="0" hangingPunct="1">
              <a:lnSpc>
                <a:spcPct val="100000"/>
              </a:lnSpc>
              <a:spcBef>
                <a:spcPct val="20000"/>
              </a:spcBef>
              <a:spcAft>
                <a:spcPts val="0"/>
              </a:spcAft>
              <a:buClr>
                <a:srgbClr val="2C95DD"/>
              </a:buClr>
              <a:buSzTx/>
              <a:tabLst/>
              <a:defRPr/>
            </a:pPr>
            <a:r>
              <a:rPr lang="en-US" smtClean="0"/>
              <a:t>Click to edit Master text styles</a:t>
            </a:r>
          </a:p>
        </p:txBody>
      </p:sp>
    </p:spTree>
    <p:extLst>
      <p:ext uri="{BB962C8B-B14F-4D97-AF65-F5344CB8AC3E}">
        <p14:creationId xmlns:p14="http://schemas.microsoft.com/office/powerpoint/2010/main" val="2165657327"/>
      </p:ext>
    </p:extLst>
  </p:cSld>
  <p:clrMapOvr>
    <a:masterClrMapping/>
  </p:clrMapOvr>
  <p:transition>
    <p:fade/>
  </p:transition>
  <p:timing>
    <p:tnLst>
      <p:par>
        <p:cTn id="1" dur="indefinite" restart="never" nodeType="tmRoot"/>
      </p:par>
    </p:tnLst>
  </p:timing>
  <p:hf sldNum="0"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two colum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49" y="274056"/>
            <a:ext cx="8297925" cy="521208"/>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266700" y="767409"/>
            <a:ext cx="8304274"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6" name="Content Placeholder 4"/>
          <p:cNvSpPr>
            <a:spLocks noGrp="1"/>
          </p:cNvSpPr>
          <p:nvPr>
            <p:ph sz="quarter" idx="10"/>
          </p:nvPr>
        </p:nvSpPr>
        <p:spPr>
          <a:xfrm>
            <a:off x="271464" y="1277938"/>
            <a:ext cx="4291012" cy="3192461"/>
          </a:xfrm>
          <a:prstGeom prst="rect">
            <a:avLst/>
          </a:prstGeom>
        </p:spPr>
        <p:txBody>
          <a:bodyPr vert="horz" lIns="0" tIns="0" rIns="0" bIns="0"/>
          <a:lstStyle>
            <a:lvl1pPr marL="137160" indent="-137160">
              <a:lnSpc>
                <a:spcPct val="100000"/>
              </a:lnSpc>
              <a:spcBef>
                <a:spcPts val="1200"/>
              </a:spcBef>
              <a:spcAft>
                <a:spcPts val="0"/>
              </a:spcAft>
              <a:buClr>
                <a:srgbClr val="808080"/>
              </a:buClr>
              <a:defRPr>
                <a:latin typeface="+mn-lt"/>
                <a:ea typeface="Arial"/>
              </a:defRPr>
            </a:lvl1pPr>
            <a:lvl2pPr marL="341313" indent="-185738">
              <a:lnSpc>
                <a:spcPct val="100000"/>
              </a:lnSpc>
              <a:spcBef>
                <a:spcPts val="300"/>
              </a:spcBef>
              <a:spcAft>
                <a:spcPts val="0"/>
              </a:spcAft>
              <a:buClr>
                <a:srgbClr val="808080"/>
              </a:buClr>
              <a:defRPr>
                <a:latin typeface="+mn-lt"/>
                <a:ea typeface="Arial"/>
              </a:defRPr>
            </a:lvl2pPr>
            <a:lvl3pPr marL="576072" indent="-137160">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5" name="Content Placeholder 4"/>
          <p:cNvSpPr>
            <a:spLocks noGrp="1"/>
          </p:cNvSpPr>
          <p:nvPr>
            <p:ph sz="quarter" idx="13"/>
          </p:nvPr>
        </p:nvSpPr>
        <p:spPr>
          <a:xfrm>
            <a:off x="4718114" y="1277937"/>
            <a:ext cx="3852861" cy="3192461"/>
          </a:xfrm>
          <a:prstGeom prst="rect">
            <a:avLst/>
          </a:prstGeom>
        </p:spPr>
        <p:txBody>
          <a:bodyPr vert="horz" lIns="0" tIns="0" rIns="0" bIns="0"/>
          <a:lstStyle>
            <a:lvl1pPr marL="137160" indent="-137160">
              <a:lnSpc>
                <a:spcPct val="100000"/>
              </a:lnSpc>
              <a:spcBef>
                <a:spcPts val="1200"/>
              </a:spcBef>
              <a:spcAft>
                <a:spcPts val="0"/>
              </a:spcAft>
              <a:buClr>
                <a:srgbClr val="808080"/>
              </a:buClr>
              <a:defRPr>
                <a:latin typeface="+mn-lt"/>
                <a:ea typeface="Arial"/>
              </a:defRPr>
            </a:lvl1pPr>
            <a:lvl2pPr marL="341313" indent="-185738">
              <a:lnSpc>
                <a:spcPct val="100000"/>
              </a:lnSpc>
              <a:spcBef>
                <a:spcPts val="300"/>
              </a:spcBef>
              <a:spcAft>
                <a:spcPts val="0"/>
              </a:spcAft>
              <a:buClr>
                <a:srgbClr val="808080"/>
              </a:buClr>
              <a:defRPr>
                <a:latin typeface="+mn-lt"/>
                <a:ea typeface="Arial"/>
              </a:defRPr>
            </a:lvl2pPr>
            <a:lvl3pPr marL="576072" indent="-137160">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69565843"/>
      </p:ext>
    </p:extLst>
  </p:cSld>
  <p:clrMapOvr>
    <a:masterClrMapping/>
  </p:clrMapOvr>
  <p:transition spd="med">
    <p:wipe dir="r"/>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Content left margin ">
    <p:spTree>
      <p:nvGrpSpPr>
        <p:cNvPr id="1" name=""/>
        <p:cNvGrpSpPr/>
        <p:nvPr/>
      </p:nvGrpSpPr>
      <p:grpSpPr>
        <a:xfrm>
          <a:off x="0" y="0"/>
          <a:ext cx="0" cy="0"/>
          <a:chOff x="0" y="0"/>
          <a:chExt cx="0" cy="0"/>
        </a:xfrm>
      </p:grpSpPr>
      <p:sp>
        <p:nvSpPr>
          <p:cNvPr id="7" name="Rectangle 6"/>
          <p:cNvSpPr/>
          <p:nvPr userDrawn="1"/>
        </p:nvSpPr>
        <p:spPr>
          <a:xfrm>
            <a:off x="4695824" y="907782"/>
            <a:ext cx="4448175" cy="3562617"/>
          </a:xfrm>
          <a:prstGeom prst="rect">
            <a:avLst/>
          </a:prstGeom>
          <a:solidFill>
            <a:schemeClr val="tx2">
              <a:lumMod val="8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2400">
              <a:solidFill>
                <a:srgbClr val="FFFFFF"/>
              </a:solidFill>
            </a:endParaRPr>
          </a:p>
        </p:txBody>
      </p:sp>
      <p:sp>
        <p:nvSpPr>
          <p:cNvPr id="8" name="Rectangle 7"/>
          <p:cNvSpPr/>
          <p:nvPr userDrawn="1"/>
        </p:nvSpPr>
        <p:spPr>
          <a:xfrm>
            <a:off x="4695823" y="907781"/>
            <a:ext cx="4448175" cy="3562617"/>
          </a:xfrm>
          <a:prstGeom prst="rect">
            <a:avLst/>
          </a:prstGeom>
          <a:blipFill dpi="0" rotWithShape="1">
            <a:blip r:embed="rId2">
              <a:alphaModFix amt="47000"/>
              <a:biLevel thresh="25000"/>
            </a:blip>
            <a:srcRect/>
            <a:stretch>
              <a:fillRect l="19165" r="-107"/>
            </a:stretch>
          </a:blip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2400">
              <a:solidFill>
                <a:srgbClr val="FFFFFF"/>
              </a:solidFill>
            </a:endParaRPr>
          </a:p>
        </p:txBody>
      </p:sp>
      <p:sp>
        <p:nvSpPr>
          <p:cNvPr id="5" name="Title 1"/>
          <p:cNvSpPr>
            <a:spLocks noGrp="1"/>
          </p:cNvSpPr>
          <p:nvPr>
            <p:ph type="title" hasCustomPrompt="1"/>
          </p:nvPr>
        </p:nvSpPr>
        <p:spPr>
          <a:xfrm>
            <a:off x="273050" y="271463"/>
            <a:ext cx="4295219" cy="814832"/>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4777740" y="907780"/>
            <a:ext cx="4282440" cy="3562619"/>
          </a:xfrm>
          <a:prstGeom prst="rect">
            <a:avLst/>
          </a:prstGeom>
        </p:spPr>
        <p:txBody>
          <a:bodyPr vert="horz" lIns="0" tIns="0" rIns="0" bIns="0" anchor="ctr"/>
          <a:lstStyle>
            <a:lvl1pPr marL="137160" indent="-137160">
              <a:lnSpc>
                <a:spcPct val="100000"/>
              </a:lnSpc>
              <a:spcBef>
                <a:spcPts val="1200"/>
              </a:spcBef>
              <a:spcAft>
                <a:spcPts val="0"/>
              </a:spcAft>
              <a:buClr>
                <a:srgbClr val="808080"/>
              </a:buClr>
              <a:defRPr>
                <a:latin typeface="+mn-lt"/>
                <a:ea typeface="Arial"/>
              </a:defRPr>
            </a:lvl1pPr>
            <a:lvl2pPr marL="341313" indent="-185738">
              <a:lnSpc>
                <a:spcPct val="100000"/>
              </a:lnSpc>
              <a:spcBef>
                <a:spcPts val="300"/>
              </a:spcBef>
              <a:spcAft>
                <a:spcPts val="0"/>
              </a:spcAft>
              <a:buClr>
                <a:srgbClr val="808080"/>
              </a:buClr>
              <a:defRPr>
                <a:latin typeface="+mn-lt"/>
                <a:ea typeface="Arial"/>
              </a:defRPr>
            </a:lvl2pPr>
            <a:lvl3pPr marL="576072" indent="-137160">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8192909"/>
      </p:ext>
    </p:extLst>
  </p:cSld>
  <p:clrMapOvr>
    <a:masterClrMapping/>
  </p:clrMapOvr>
  <p:transition spd="med">
    <p:wipe dir="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head_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81410"/>
            <a:ext cx="7955280" cy="524274"/>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700" y="768096"/>
            <a:ext cx="7960422"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4020902121"/>
      </p:ext>
    </p:extLst>
  </p:cSld>
  <p:clrMapOvr>
    <a:masterClrMapping/>
  </p:clrMapOvr>
  <p:transition spd="med">
    <p:wipe dir="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959851612"/>
      </p:ext>
    </p:extLst>
  </p:cSld>
  <p:clrMapOvr>
    <a:masterClrMapping/>
  </p:clrMapOvr>
  <p:transition spd="med">
    <p:wipe dir="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441249907"/>
      </p:ext>
    </p:extLst>
  </p:cSld>
  <p:clrMapOvr>
    <a:masterClrMapping/>
  </p:clrMapOvr>
  <p:transition spd="med">
    <p:wipe dir="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540982370"/>
      </p:ext>
    </p:extLst>
  </p:cSld>
  <p:clrMapOvr>
    <a:masterClrMapping/>
  </p:clrMapOvr>
  <p:transition spd="med">
    <p:wipe dir="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745134257"/>
      </p:ext>
    </p:extLst>
  </p:cSld>
  <p:clrMapOvr>
    <a:masterClrMapping/>
  </p:clrMapOvr>
  <p:transition spd="med">
    <p:wipe dir="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023108407"/>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71986930"/>
      </p:ext>
    </p:extLst>
  </p:cSld>
  <p:clrMapOvr>
    <a:masterClrMapping/>
  </p:clrMapOvr>
  <p:transition spd="med">
    <p:wipe dir="r"/>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576050074"/>
      </p:ext>
    </p:extLst>
  </p:cSld>
  <p:clrMapOvr>
    <a:masterClrMapping/>
  </p:clrMapOvr>
  <p:transition spd="med">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3" y="1277938"/>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1312" indent="0">
              <a:lnSpc>
                <a:spcPct val="100000"/>
              </a:lnSpc>
              <a:spcBef>
                <a:spcPts val="300"/>
              </a:spcBef>
              <a:spcAft>
                <a:spcPts val="0"/>
              </a:spcAft>
              <a:buClr>
                <a:srgbClr val="808080"/>
              </a:buClr>
              <a:buNone/>
              <a:defRPr>
                <a:latin typeface="+mn-lt"/>
                <a:ea typeface="Arial"/>
              </a:defRPr>
            </a:lvl2pPr>
            <a:lvl3pPr marL="688975" indent="0">
              <a:lnSpc>
                <a:spcPct val="100000"/>
              </a:lnSpc>
              <a:spcBef>
                <a:spcPts val="300"/>
              </a:spcBef>
              <a:spcAft>
                <a:spcPts val="0"/>
              </a:spcAft>
              <a:buClr>
                <a:srgbClr val="808080"/>
              </a:buClr>
              <a:buNone/>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33534876"/>
      </p:ext>
    </p:extLst>
  </p:cSld>
  <p:clrMapOvr>
    <a:masterClrMapping/>
  </p:clrMapOvr>
  <p:transition spd="med">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3" y="1277938"/>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694227"/>
      </p:ext>
    </p:extLst>
  </p:cSld>
  <p:clrMapOvr>
    <a:masterClrMapping/>
  </p:clrMapOvr>
  <p:transition spd="med">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700" y="1057766"/>
            <a:ext cx="7960422"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3" y="1541463"/>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5674875"/>
      </p:ext>
    </p:extLst>
  </p:cSld>
  <p:clrMapOvr>
    <a:masterClrMapping/>
  </p:clrMapOvr>
  <p:transition spd="med">
    <p:wipe dir="r"/>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6706227"/>
      </p:ext>
    </p:extLst>
  </p:cSld>
  <p:clrMapOvr>
    <a:masterClrMapping/>
  </p:clrMapOvr>
  <p:transition spd="med">
    <p:wipe dir="r"/>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814832"/>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07519444"/>
      </p:ext>
    </p:extLst>
  </p:cSld>
  <p:clrMapOvr>
    <a:masterClrMapping/>
  </p:clrMapOvr>
  <p:transition spd="med">
    <p:wipe dir="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266700" y="767409"/>
            <a:ext cx="4305300"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53878525"/>
      </p:ext>
    </p:extLst>
  </p:cSld>
  <p:clrMapOvr>
    <a:masterClrMapping/>
  </p:clrMapOvr>
  <p:transition spd="med">
    <p:wipe dir="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266700" y="1113366"/>
            <a:ext cx="4305300"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541463"/>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55511870"/>
      </p:ext>
    </p:extLst>
  </p:cSld>
  <p:clrMapOvr>
    <a:masterClrMapping/>
  </p:clrMapOvr>
  <p:transition spd="med">
    <p:wipe dir="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215403565"/>
      </p:ext>
    </p:extLst>
  </p:cSld>
  <p:clrMapOvr>
    <a:masterClrMapping/>
  </p:clrMapOvr>
  <p:transition spd="med">
    <p:wipe dir="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513151"/>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4182528801"/>
      </p:ext>
    </p:extLst>
  </p:cSld>
  <p:clrMapOvr>
    <a:masterClrMapping/>
  </p:clrMapOvr>
  <p:transition spd="med">
    <p:wipe dir="r"/>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880275682"/>
      </p:ext>
    </p:extLst>
  </p:cSld>
  <p:clrMapOvr>
    <a:masterClrMapping/>
  </p:clrMapOvr>
  <p:transition spd="med">
    <p:wipe dir="r"/>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735121700"/>
      </p:ext>
    </p:extLst>
  </p:cSld>
  <p:clrMapOvr>
    <a:masterClrMapping/>
  </p:clrMapOvr>
  <p:transition spd="med">
    <p:wipe dir="r"/>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387740570"/>
      </p:ext>
    </p:extLst>
  </p:cSld>
  <p:clrMapOvr>
    <a:masterClrMapping/>
  </p:clrMapOvr>
  <p:transition spd="med">
    <p:wipe dir="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245803252"/>
      </p:ext>
    </p:extLst>
  </p:cSld>
  <p:clrMapOvr>
    <a:masterClrMapping/>
  </p:clrMapOvr>
  <p:transition spd="med">
    <p:wipe dir="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978528496"/>
      </p:ext>
    </p:extLst>
  </p:cSld>
  <p:clrMapOvr>
    <a:masterClrMapping/>
  </p:clrMapOvr>
  <p:transition spd="med">
    <p:wipe dir="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799035685"/>
      </p:ext>
    </p:extLst>
  </p:cSld>
  <p:clrMapOvr>
    <a:masterClrMapping/>
  </p:clrMapOvr>
  <p:transition spd="med">
    <p:wipe dir="r"/>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074135838"/>
      </p:ext>
    </p:extLst>
  </p:cSld>
  <p:clrMapOvr>
    <a:masterClrMapping/>
  </p:clrMapOvr>
  <p:transition spd="med">
    <p:wipe dir="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350010929"/>
      </p:ext>
    </p:extLst>
  </p:cSld>
  <p:clrMapOvr>
    <a:masterClrMapping/>
  </p:clrMapOvr>
  <p:transition spd="med">
    <p:wipe dir="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33863127"/>
      </p:ext>
    </p:extLst>
  </p:cSld>
  <p:clrMapOvr>
    <a:masterClrMapping/>
  </p:clrMapOvr>
  <p:transition spd="med">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466913559"/>
      </p:ext>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1612859162"/>
      </p:ext>
    </p:extLst>
  </p:cSld>
  <p:clrMapOvr>
    <a:masterClrMapping/>
  </p:clrMapOvr>
  <p:transition spd="med">
    <p:wipe dir="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850457948"/>
      </p:ext>
    </p:extLst>
  </p:cSld>
  <p:clrMapOvr>
    <a:masterClrMapping/>
  </p:clrMapOvr>
  <p:transition spd="med">
    <p:wipe dir="r"/>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643565770"/>
      </p:ext>
    </p:extLst>
  </p:cSld>
  <p:clrMapOvr>
    <a:masterClrMapping/>
  </p:clrMapOvr>
  <p:transition spd="med">
    <p:wipe dir="r"/>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08380357"/>
      </p:ext>
    </p:extLst>
  </p:cSld>
  <p:clrMapOvr>
    <a:masterClrMapping/>
  </p:clrMapOvr>
  <p:transition spd="med">
    <p:wipe dir="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552441296"/>
      </p:ext>
    </p:extLst>
  </p:cSld>
  <p:clrMapOvr>
    <a:masterClrMapping/>
  </p:clrMapOvr>
  <p:transition spd="med">
    <p:wipe dir="r"/>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112356775"/>
      </p:ext>
    </p:extLst>
  </p:cSld>
  <p:clrMapOvr>
    <a:masterClrMapping/>
  </p:clrMapOvr>
  <p:transition spd="med">
    <p:wipe dir="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3" y="1277938"/>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1312" indent="0">
              <a:lnSpc>
                <a:spcPct val="100000"/>
              </a:lnSpc>
              <a:spcBef>
                <a:spcPts val="300"/>
              </a:spcBef>
              <a:spcAft>
                <a:spcPts val="0"/>
              </a:spcAft>
              <a:buClr>
                <a:srgbClr val="808080"/>
              </a:buClr>
              <a:buNone/>
              <a:defRPr>
                <a:latin typeface="+mn-lt"/>
                <a:ea typeface="Arial"/>
              </a:defRPr>
            </a:lvl2pPr>
            <a:lvl3pPr marL="688975" indent="0">
              <a:lnSpc>
                <a:spcPct val="100000"/>
              </a:lnSpc>
              <a:spcBef>
                <a:spcPts val="300"/>
              </a:spcBef>
              <a:spcAft>
                <a:spcPts val="0"/>
              </a:spcAft>
              <a:buClr>
                <a:srgbClr val="808080"/>
              </a:buClr>
              <a:buNone/>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76212939"/>
      </p:ext>
    </p:extLst>
  </p:cSld>
  <p:clrMapOvr>
    <a:masterClrMapping/>
  </p:clrMapOvr>
  <p:transition spd="med">
    <p:wipe dir="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3" y="1277938"/>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5603939"/>
      </p:ext>
    </p:extLst>
  </p:cSld>
  <p:clrMapOvr>
    <a:masterClrMapping/>
  </p:clrMapOvr>
  <p:transition spd="med">
    <p:wipe dir="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700" y="1057766"/>
            <a:ext cx="7960422"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3" y="1541463"/>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383925"/>
      </p:ext>
    </p:extLst>
  </p:cSld>
  <p:clrMapOvr>
    <a:masterClrMapping/>
  </p:clrMapOvr>
  <p:transition spd="med">
    <p:wipe dir="r"/>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52767467"/>
      </p:ext>
    </p:extLst>
  </p:cSld>
  <p:clrMapOvr>
    <a:masterClrMapping/>
  </p:clrMapOvr>
  <p:transition spd="med">
    <p:wipe dir="r"/>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814832"/>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54953557"/>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4073796057"/>
      </p:ext>
    </p:extLst>
  </p:cSld>
  <p:clrMapOvr>
    <a:masterClrMapping/>
  </p:clrMapOvr>
  <p:transition spd="med">
    <p:wipe dir="r"/>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266700" y="767409"/>
            <a:ext cx="4305300"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26284814"/>
      </p:ext>
    </p:extLst>
  </p:cSld>
  <p:clrMapOvr>
    <a:masterClrMapping/>
  </p:clrMapOvr>
  <p:transition spd="med">
    <p:wipe dir="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266700" y="1113366"/>
            <a:ext cx="4305300"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541463"/>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24294315"/>
      </p:ext>
    </p:extLst>
  </p:cSld>
  <p:clrMapOvr>
    <a:masterClrMapping/>
  </p:clrMapOvr>
  <p:transition spd="med">
    <p:wipe dir="r"/>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017897034"/>
      </p:ext>
    </p:extLst>
  </p:cSld>
  <p:clrMapOvr>
    <a:masterClrMapping/>
  </p:clrMapOvr>
  <p:transition spd="med">
    <p:wipe dir="r"/>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773096"/>
      </p:ext>
    </p:extLst>
  </p:cSld>
  <p:clrMapOvr>
    <a:masterClrMapping/>
  </p:clrMapOvr>
  <p:transition spd="med">
    <p:wipe dir="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673297115"/>
      </p:ext>
    </p:extLst>
  </p:cSld>
  <p:clrMapOvr>
    <a:masterClrMapping/>
  </p:clrMapOvr>
  <p:transition spd="med">
    <p:wipe dir="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246798832"/>
      </p:ext>
    </p:extLst>
  </p:cSld>
  <p:clrMapOvr>
    <a:masterClrMapping/>
  </p:clrMapOvr>
  <p:transition spd="med">
    <p:wipe dir="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273756061"/>
      </p:ext>
    </p:extLst>
  </p:cSld>
  <p:clrMapOvr>
    <a:masterClrMapping/>
  </p:clrMapOvr>
  <p:transition spd="med">
    <p:wipe dir="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736252985"/>
      </p:ext>
    </p:extLst>
  </p:cSld>
  <p:clrMapOvr>
    <a:masterClrMapping/>
  </p:clrMapOvr>
  <p:transition spd="med">
    <p:wipe dir="r"/>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463447714"/>
      </p:ext>
    </p:extLst>
  </p:cSld>
  <p:clrMapOvr>
    <a:masterClrMapping/>
  </p:clrMapOvr>
  <p:transition spd="med">
    <p:wipe dir="r"/>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386486023"/>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112987732"/>
      </p:ext>
    </p:extLst>
  </p:cSld>
  <p:clrMapOvr>
    <a:masterClrMapping/>
  </p:clrMapOvr>
  <p:transition spd="med">
    <p:wipe dir="r"/>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441910335"/>
      </p:ext>
    </p:extLst>
  </p:cSld>
  <p:clrMapOvr>
    <a:masterClrMapping/>
  </p:clrMapOvr>
  <p:transition spd="med">
    <p:wipe dir="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298157448"/>
      </p:ext>
    </p:extLst>
  </p:cSld>
  <p:clrMapOvr>
    <a:masterClrMapping/>
  </p:clrMapOvr>
  <p:transition spd="med">
    <p:wipe dir="r"/>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2389768"/>
      </p:ext>
    </p:extLst>
  </p:cSld>
  <p:clrMapOvr>
    <a:masterClrMapping/>
  </p:clrMapOvr>
  <p:transition spd="med">
    <p:wipe dir="r"/>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0166" y="267705"/>
            <a:ext cx="4285279" cy="640080"/>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0166"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65699293"/>
      </p:ext>
    </p:extLst>
  </p:cSld>
  <p:clrMapOvr>
    <a:masterClrMapping/>
  </p:clrMapOvr>
  <p:transition spd="med">
    <p:wipe dir="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721026509"/>
      </p:ext>
    </p:extLst>
  </p:cSld>
  <p:clrMapOvr>
    <a:masterClrMapping/>
  </p:clrMapOvr>
  <p:transition spd="med">
    <p:wipe dir="r"/>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314319408"/>
      </p:ext>
    </p:extLst>
  </p:cSld>
  <p:clrMapOvr>
    <a:masterClrMapping/>
  </p:clrMapOvr>
  <p:transition spd="med">
    <p:wipe dir="r"/>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02727502"/>
      </p:ext>
    </p:extLst>
  </p:cSld>
  <p:clrMapOvr>
    <a:masterClrMapping/>
  </p:clrMapOvr>
  <p:transition spd="med">
    <p:wipe dir="r"/>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593755190"/>
      </p:ext>
    </p:extLst>
  </p:cSld>
  <p:clrMapOvr>
    <a:masterClrMapping/>
  </p:clrMapOvr>
  <p:transition spd="med">
    <p:wipe dir="r"/>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263833763"/>
      </p:ext>
    </p:extLst>
  </p:cSld>
  <p:clrMapOvr>
    <a:masterClrMapping/>
  </p:clrMapOvr>
  <p:transition spd="med">
    <p:wipe dir="r"/>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053814689"/>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470266588"/>
      </p:ext>
    </p:extLst>
  </p:cSld>
  <p:clrMapOvr>
    <a:masterClrMapping/>
  </p:clrMapOvr>
  <p:transition spd="med">
    <p:wipe dir="r"/>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937940840"/>
      </p:ext>
    </p:extLst>
  </p:cSld>
  <p:clrMapOvr>
    <a:masterClrMapping/>
  </p:clrMapOvr>
  <p:transition spd="med">
    <p:wipe dir="r"/>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45311005"/>
      </p:ext>
    </p:extLst>
  </p:cSld>
  <p:clrMapOvr>
    <a:masterClrMapping/>
  </p:clrMapOvr>
  <p:transition spd="med">
    <p:wipe dir="r"/>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97055767"/>
      </p:ext>
    </p:extLst>
  </p:cSld>
  <p:clrMapOvr>
    <a:masterClrMapping/>
  </p:clrMapOvr>
  <p:transition spd="med">
    <p:wipe dir="r"/>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0173765"/>
      </p:ext>
    </p:extLst>
  </p:cSld>
  <p:clrMapOvr>
    <a:masterClrMapping/>
  </p:clrMapOvr>
  <p:transition spd="med">
    <p:wipe dir="r"/>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27361599"/>
      </p:ext>
    </p:extLst>
  </p:cSld>
  <p:clrMapOvr>
    <a:masterClrMapping/>
  </p:clrMapOvr>
  <p:transition spd="med">
    <p:wipe dir="r"/>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4097115353"/>
      </p:ext>
    </p:extLst>
  </p:cSld>
  <p:clrMapOvr>
    <a:masterClrMapping/>
  </p:clrMapOvr>
  <p:transition spd="med">
    <p:wipe dir="r"/>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3080305297"/>
      </p:ext>
    </p:extLst>
  </p:cSld>
  <p:clrMapOvr>
    <a:masterClrMapping/>
  </p:clrMapOvr>
  <p:transition spd="med">
    <p:wipe dir="r"/>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416795576"/>
      </p:ext>
    </p:extLst>
  </p:cSld>
  <p:clrMapOvr>
    <a:masterClrMapping/>
  </p:clrMapOvr>
  <p:transition spd="med">
    <p:wipe dir="r"/>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980614732"/>
      </p:ext>
    </p:extLst>
  </p:cSld>
  <p:clrMapOvr>
    <a:masterClrMapping/>
  </p:clrMapOvr>
  <p:transition spd="med">
    <p:wipe dir="r"/>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543439606"/>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915085321"/>
      </p:ext>
    </p:extLst>
  </p:cSld>
  <p:clrMapOvr>
    <a:masterClrMapping/>
  </p:clrMapOvr>
  <p:transition spd="med">
    <p:wipe dir="r"/>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700755150"/>
      </p:ext>
    </p:extLst>
  </p:cSld>
  <p:clrMapOvr>
    <a:masterClrMapping/>
  </p:clrMapOvr>
  <p:transition spd="med">
    <p:wipe dir="r"/>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77396250"/>
      </p:ext>
    </p:extLst>
  </p:cSld>
  <p:clrMapOvr>
    <a:masterClrMapping/>
  </p:clrMapOvr>
  <p:transition spd="med">
    <p:wipe dir="r"/>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200993745"/>
      </p:ext>
    </p:extLst>
  </p:cSld>
  <p:clrMapOvr>
    <a:masterClrMapping/>
  </p:clrMapOvr>
  <p:transition spd="med">
    <p:wipe dir="r"/>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92029131"/>
      </p:ext>
    </p:extLst>
  </p:cSld>
  <p:clrMapOvr>
    <a:masterClrMapping/>
  </p:clrMapOvr>
  <p:transition spd="med">
    <p:wipe dir="r"/>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400367390"/>
      </p:ext>
    </p:extLst>
  </p:cSld>
  <p:clrMapOvr>
    <a:masterClrMapping/>
  </p:clrMapOvr>
  <p:transition spd="med">
    <p:wipe dir="r"/>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07396219"/>
      </p:ext>
    </p:extLst>
  </p:cSld>
  <p:clrMapOvr>
    <a:masterClrMapping/>
  </p:clrMapOvr>
  <p:transition spd="med">
    <p:wipe dir="r"/>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840594821"/>
      </p:ext>
    </p:extLst>
  </p:cSld>
  <p:clrMapOvr>
    <a:masterClrMapping/>
  </p:clrMapOvr>
  <p:transition spd="med">
    <p:wipe dir="r"/>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bg1"/>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79413" y="990600"/>
            <a:ext cx="8458200" cy="3429000"/>
          </a:xfrm>
          <a:prstGeom prst="rect">
            <a:avLst/>
          </a:prstGeom>
        </p:spPr>
        <p:txBody>
          <a:bodyPr vert="horz" lIns="0" tIns="0" rIns="0" bIns="0"/>
          <a:lstStyle>
            <a:lvl1pPr marL="228551" indent="-228551">
              <a:spcBef>
                <a:spcPts val="1199"/>
              </a:spcBef>
              <a:buClr>
                <a:schemeClr val="bg1"/>
              </a:buClr>
              <a:defRPr sz="2400">
                <a:solidFill>
                  <a:srgbClr val="000000"/>
                </a:solidFill>
              </a:defRPr>
            </a:lvl1pPr>
            <a:lvl2pPr>
              <a:spcBef>
                <a:spcPts val="300"/>
              </a:spcBef>
              <a:buClr>
                <a:schemeClr val="bg1"/>
              </a:buClr>
              <a:defRPr sz="2000">
                <a:solidFill>
                  <a:srgbClr val="000000"/>
                </a:solidFill>
              </a:defRPr>
            </a:lvl2pPr>
            <a:lvl3pPr marL="1084033" indent="-169827">
              <a:spcBef>
                <a:spcPts val="300"/>
              </a:spcBef>
              <a:buClr>
                <a:schemeClr val="bg1"/>
              </a:buClr>
              <a:defRPr sz="1600">
                <a:solidFill>
                  <a:srgbClr val="000000"/>
                </a:solidFill>
              </a:defRPr>
            </a:lvl3pPr>
            <a:lvl4pPr marL="1430034" indent="-168240">
              <a:spcBef>
                <a:spcPts val="300"/>
              </a:spcBef>
              <a:buClr>
                <a:schemeClr val="bg1"/>
              </a:buClr>
              <a:defRPr sz="1200">
                <a:solidFill>
                  <a:srgbClr val="000000"/>
                </a:solidFill>
              </a:defRPr>
            </a:lvl4pPr>
            <a:lvl5pPr marL="1769688" indent="-169827">
              <a:spcBef>
                <a:spcPts val="300"/>
              </a:spcBef>
              <a:buClr>
                <a:schemeClr val="bg1"/>
              </a:buClr>
              <a:buFont typeface="Arial"/>
              <a:buChar char="•"/>
              <a:defRPr sz="1100">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816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bg1"/>
                </a:solidFill>
                <a:latin typeface="+mj-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79415" y="703002"/>
            <a:ext cx="8449733" cy="302417"/>
          </a:xfrm>
          <a:prstGeom prst="rect">
            <a:avLst/>
          </a:prstGeom>
        </p:spPr>
        <p:txBody>
          <a:bodyPr lIns="0" tIns="0" rIns="0" bIns="0"/>
          <a:lstStyle>
            <a:lvl1pPr marL="0" indent="0" algn="l">
              <a:buNone/>
              <a:defRPr sz="2000">
                <a:solidFill>
                  <a:srgbClr val="000000"/>
                </a:solidFill>
                <a:latin typeface="+mj-lt"/>
              </a:defRPr>
            </a:lvl1pPr>
            <a:lvl2pPr marL="457104" indent="0" algn="ctr">
              <a:buNone/>
              <a:defRPr>
                <a:solidFill>
                  <a:schemeClr val="tx1">
                    <a:tint val="75000"/>
                  </a:schemeClr>
                </a:solidFill>
              </a:defRPr>
            </a:lvl2pPr>
            <a:lvl3pPr marL="914207" indent="0" algn="ctr">
              <a:buNone/>
              <a:defRPr>
                <a:solidFill>
                  <a:schemeClr val="tx1">
                    <a:tint val="75000"/>
                  </a:schemeClr>
                </a:solidFill>
              </a:defRPr>
            </a:lvl3pPr>
            <a:lvl4pPr marL="1371310" indent="0" algn="ctr">
              <a:buNone/>
              <a:defRPr>
                <a:solidFill>
                  <a:schemeClr val="tx1">
                    <a:tint val="75000"/>
                  </a:schemeClr>
                </a:solidFill>
              </a:defRPr>
            </a:lvl4pPr>
            <a:lvl5pPr marL="1828414" indent="0" algn="ctr">
              <a:buNone/>
              <a:defRPr>
                <a:solidFill>
                  <a:schemeClr val="tx1">
                    <a:tint val="75000"/>
                  </a:schemeClr>
                </a:solidFill>
              </a:defRPr>
            </a:lvl5pPr>
            <a:lvl6pPr marL="2285517" indent="0" algn="ctr">
              <a:buNone/>
              <a:defRPr>
                <a:solidFill>
                  <a:schemeClr val="tx1">
                    <a:tint val="75000"/>
                  </a:schemeClr>
                </a:solidFill>
              </a:defRPr>
            </a:lvl6pPr>
            <a:lvl7pPr marL="2742619" indent="0" algn="ctr">
              <a:buNone/>
              <a:defRPr>
                <a:solidFill>
                  <a:schemeClr val="tx1">
                    <a:tint val="75000"/>
                  </a:schemeClr>
                </a:solidFill>
              </a:defRPr>
            </a:lvl7pPr>
            <a:lvl8pPr marL="3199723" indent="0" algn="ctr">
              <a:buNone/>
              <a:defRPr>
                <a:solidFill>
                  <a:schemeClr val="tx1">
                    <a:tint val="75000"/>
                  </a:schemeClr>
                </a:solidFill>
              </a:defRPr>
            </a:lvl8pPr>
            <a:lvl9pPr marL="365682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528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bg1"/>
                </a:solidFill>
                <a:latin typeface="+mj-lt"/>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79413" y="1295400"/>
            <a:ext cx="8458200" cy="3124200"/>
          </a:xfrm>
          <a:prstGeom prst="rect">
            <a:avLst/>
          </a:prstGeom>
        </p:spPr>
        <p:txBody>
          <a:bodyPr vert="horz" lIns="0" tIns="0" rIns="0" bIns="0"/>
          <a:lstStyle>
            <a:lvl1pPr marL="228551" indent="-228551">
              <a:spcBef>
                <a:spcPts val="1199"/>
              </a:spcBef>
              <a:buClr>
                <a:schemeClr val="bg1"/>
              </a:buClr>
              <a:defRPr sz="2400">
                <a:solidFill>
                  <a:srgbClr val="000000"/>
                </a:solidFill>
              </a:defRPr>
            </a:lvl1pPr>
            <a:lvl2pPr>
              <a:spcBef>
                <a:spcPts val="300"/>
              </a:spcBef>
              <a:buClr>
                <a:schemeClr val="bg1"/>
              </a:buClr>
              <a:defRPr sz="2000">
                <a:solidFill>
                  <a:srgbClr val="000000"/>
                </a:solidFill>
              </a:defRPr>
            </a:lvl2pPr>
            <a:lvl3pPr marL="1084033" indent="-169827">
              <a:spcBef>
                <a:spcPts val="300"/>
              </a:spcBef>
              <a:buClr>
                <a:schemeClr val="bg1"/>
              </a:buClr>
              <a:defRPr sz="1600">
                <a:solidFill>
                  <a:srgbClr val="000000"/>
                </a:solidFill>
              </a:defRPr>
            </a:lvl3pPr>
            <a:lvl4pPr marL="1430034" indent="-168240">
              <a:spcBef>
                <a:spcPts val="300"/>
              </a:spcBef>
              <a:buClr>
                <a:schemeClr val="bg1"/>
              </a:buClr>
              <a:defRPr sz="1200">
                <a:solidFill>
                  <a:srgbClr val="000000"/>
                </a:solidFill>
              </a:defRPr>
            </a:lvl4pPr>
            <a:lvl5pPr marL="1769688" indent="-169827">
              <a:spcBef>
                <a:spcPts val="300"/>
              </a:spcBef>
              <a:buClr>
                <a:schemeClr val="bg1"/>
              </a:buClr>
              <a:buFont typeface="Arial"/>
              <a:buChar char="•"/>
              <a:defRPr sz="1100">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p:nvPr>
        </p:nvSpPr>
        <p:spPr>
          <a:xfrm>
            <a:off x="379415" y="703002"/>
            <a:ext cx="8449733" cy="302417"/>
          </a:xfrm>
          <a:prstGeom prst="rect">
            <a:avLst/>
          </a:prstGeom>
        </p:spPr>
        <p:txBody>
          <a:bodyPr lIns="0" tIns="0" rIns="0" bIns="0"/>
          <a:lstStyle>
            <a:lvl1pPr marL="0" indent="0" algn="l">
              <a:buNone/>
              <a:defRPr sz="2000">
                <a:solidFill>
                  <a:srgbClr val="000000"/>
                </a:solidFill>
                <a:latin typeface="+mj-lt"/>
              </a:defRPr>
            </a:lvl1pPr>
            <a:lvl2pPr marL="457104" indent="0" algn="ctr">
              <a:buNone/>
              <a:defRPr>
                <a:solidFill>
                  <a:schemeClr val="tx1">
                    <a:tint val="75000"/>
                  </a:schemeClr>
                </a:solidFill>
              </a:defRPr>
            </a:lvl2pPr>
            <a:lvl3pPr marL="914207" indent="0" algn="ctr">
              <a:buNone/>
              <a:defRPr>
                <a:solidFill>
                  <a:schemeClr val="tx1">
                    <a:tint val="75000"/>
                  </a:schemeClr>
                </a:solidFill>
              </a:defRPr>
            </a:lvl3pPr>
            <a:lvl4pPr marL="1371310" indent="0" algn="ctr">
              <a:buNone/>
              <a:defRPr>
                <a:solidFill>
                  <a:schemeClr val="tx1">
                    <a:tint val="75000"/>
                  </a:schemeClr>
                </a:solidFill>
              </a:defRPr>
            </a:lvl4pPr>
            <a:lvl5pPr marL="1828414" indent="0" algn="ctr">
              <a:buNone/>
              <a:defRPr>
                <a:solidFill>
                  <a:schemeClr val="tx1">
                    <a:tint val="75000"/>
                  </a:schemeClr>
                </a:solidFill>
              </a:defRPr>
            </a:lvl5pPr>
            <a:lvl6pPr marL="2285517" indent="0" algn="ctr">
              <a:buNone/>
              <a:defRPr>
                <a:solidFill>
                  <a:schemeClr val="tx1">
                    <a:tint val="75000"/>
                  </a:schemeClr>
                </a:solidFill>
              </a:defRPr>
            </a:lvl6pPr>
            <a:lvl7pPr marL="2742619" indent="0" algn="ctr">
              <a:buNone/>
              <a:defRPr>
                <a:solidFill>
                  <a:schemeClr val="tx1">
                    <a:tint val="75000"/>
                  </a:schemeClr>
                </a:solidFill>
              </a:defRPr>
            </a:lvl7pPr>
            <a:lvl8pPr marL="3199723" indent="0" algn="ctr">
              <a:buNone/>
              <a:defRPr>
                <a:solidFill>
                  <a:schemeClr val="tx1">
                    <a:tint val="75000"/>
                  </a:schemeClr>
                </a:solidFill>
              </a:defRPr>
            </a:lvl8pPr>
            <a:lvl9pPr marL="365682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90614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334897678"/>
      </p:ext>
    </p:extLst>
  </p:cSld>
  <p:clrMapOvr>
    <a:masterClrMapping/>
  </p:clrMapOvr>
  <p:transition spd="med">
    <p:wipe dir="r"/>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0815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Cover Layout 1">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379413" y="3886200"/>
            <a:ext cx="8383588" cy="413989"/>
          </a:xfrm>
          <a:prstGeom prst="rect">
            <a:avLst/>
          </a:prstGeom>
        </p:spPr>
        <p:txBody>
          <a:bodyPr lIns="0" tIns="0" rIns="0" bIns="0" anchor="b" anchorCtr="0"/>
          <a:lstStyle>
            <a:lvl1pPr algn="l">
              <a:lnSpc>
                <a:spcPct val="100000"/>
              </a:lnSpc>
              <a:defRPr sz="3200" cap="all" baseline="0">
                <a:solidFill>
                  <a:schemeClr val="tx2"/>
                </a:solidFill>
                <a:latin typeface="+mj-lt"/>
                <a:cs typeface="Verdana"/>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379412" y="4343400"/>
            <a:ext cx="8383587" cy="269994"/>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11750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410576"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074738"/>
            <a:ext cx="8410576" cy="3382962"/>
          </a:xfrm>
          <a:prstGeom prst="rect">
            <a:avLst/>
          </a:prstGeom>
          <a:noFill/>
        </p:spPr>
        <p:txBody>
          <a:bodyPr lIns="0" tIns="0" rIns="0" bIns="0">
            <a:noAutofit/>
          </a:bodyPr>
          <a:lstStyle>
            <a:lvl1pPr>
              <a:spcBef>
                <a:spcPts val="1199"/>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587" indent="-287276">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07521"/>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4_Cover Layout 1">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379413" y="3886200"/>
            <a:ext cx="8383588" cy="413989"/>
          </a:xfrm>
          <a:prstGeom prst="rect">
            <a:avLst/>
          </a:prstGeom>
        </p:spPr>
        <p:txBody>
          <a:bodyPr lIns="0" tIns="0" rIns="0" bIns="0" anchor="b" anchorCtr="0"/>
          <a:lstStyle>
            <a:lvl1pPr algn="l">
              <a:lnSpc>
                <a:spcPct val="100000"/>
              </a:lnSpc>
              <a:defRPr sz="3200" cap="all" baseline="0">
                <a:solidFill>
                  <a:schemeClr val="tx2"/>
                </a:solidFill>
                <a:latin typeface="+mj-lt"/>
                <a:cs typeface="Verdana"/>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379412" y="4343400"/>
            <a:ext cx="8383587" cy="269994"/>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8130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Content, graphic area o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990599"/>
            <a:ext cx="6096000" cy="3548064"/>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2"/>
          <p:cNvSpPr>
            <a:spLocks noGrp="1"/>
          </p:cNvSpPr>
          <p:nvPr>
            <p:ph type="pic" idx="11"/>
          </p:nvPr>
        </p:nvSpPr>
        <p:spPr>
          <a:xfrm>
            <a:off x="381000" y="990600"/>
            <a:ext cx="2133600" cy="35480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Title 1"/>
          <p:cNvSpPr>
            <a:spLocks noGrp="1"/>
          </p:cNvSpPr>
          <p:nvPr>
            <p:ph type="ctrTitle" hasCustomPrompt="1"/>
          </p:nvPr>
        </p:nvSpPr>
        <p:spPr>
          <a:xfrm>
            <a:off x="379413" y="228600"/>
            <a:ext cx="8458200" cy="428625"/>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a:t>CLICK TO EDIT MASTER TITLE STYLE</a:t>
            </a:r>
          </a:p>
        </p:txBody>
      </p:sp>
    </p:spTree>
    <p:extLst>
      <p:ext uri="{BB962C8B-B14F-4D97-AF65-F5344CB8AC3E}">
        <p14:creationId xmlns:p14="http://schemas.microsoft.com/office/powerpoint/2010/main" val="235044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pic>
        <p:nvPicPr>
          <p:cNvPr id="6" name="Picture 5" descr="BigData_PRISM-1500x.jpeg"/>
          <p:cNvPicPr>
            <a:picLocks/>
          </p:cNvPicPr>
          <p:nvPr userDrawn="1"/>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Rectangle 14"/>
          <p:cNvSpPr/>
          <p:nvPr userDrawn="1"/>
        </p:nvSpPr>
        <p:spPr>
          <a:xfrm>
            <a:off x="0" y="0"/>
            <a:ext cx="9144000" cy="5143498"/>
          </a:xfrm>
          <a:prstGeom prst="rect">
            <a:avLst/>
          </a:prstGeom>
          <a:solidFill>
            <a:schemeClr val="bg1">
              <a:lumMod val="95000"/>
              <a:alpha val="8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2400">
              <a:solidFill>
                <a:srgbClr val="444444"/>
              </a:solidFill>
            </a:endParaRPr>
          </a:p>
        </p:txBody>
      </p:sp>
      <p:sp>
        <p:nvSpPr>
          <p:cNvPr id="7" name="Rectangle 6"/>
          <p:cNvSpPr/>
          <p:nvPr userDrawn="1"/>
        </p:nvSpPr>
        <p:spPr>
          <a:xfrm>
            <a:off x="381000" y="209550"/>
            <a:ext cx="152400" cy="508122"/>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2400" dirty="0">
              <a:solidFill>
                <a:srgbClr val="007DB8"/>
              </a:solidFill>
            </a:endParaRPr>
          </a:p>
        </p:txBody>
      </p:sp>
      <p:sp>
        <p:nvSpPr>
          <p:cNvPr id="8" name="Title 1"/>
          <p:cNvSpPr>
            <a:spLocks noGrp="1"/>
          </p:cNvSpPr>
          <p:nvPr>
            <p:ph type="ctrTitle"/>
          </p:nvPr>
        </p:nvSpPr>
        <p:spPr>
          <a:xfrm>
            <a:off x="588777" y="209545"/>
            <a:ext cx="7863840" cy="512053"/>
          </a:xfrm>
          <a:prstGeom prst="rect">
            <a:avLst/>
          </a:prstGeom>
          <a:solidFill>
            <a:schemeClr val="accent1"/>
          </a:solidFill>
        </p:spPr>
        <p:txBody>
          <a:bodyPr lIns="91440" tIns="0" rIns="0" bIns="0" anchor="ctr" anchorCtr="0"/>
          <a:lstStyle>
            <a:lvl1pPr algn="l">
              <a:lnSpc>
                <a:spcPct val="90000"/>
              </a:lnSpc>
              <a:defRPr sz="2800">
                <a:solidFill>
                  <a:schemeClr val="bg1"/>
                </a:solidFill>
                <a:latin typeface="+mj-lt"/>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373829" y="821533"/>
            <a:ext cx="8238744" cy="302417"/>
          </a:xfrm>
          <a:prstGeom prst="rect">
            <a:avLst/>
          </a:prstGeom>
        </p:spPr>
        <p:txBody>
          <a:bodyPr lIns="0" tIns="0" rIns="0" bIns="0"/>
          <a:lstStyle>
            <a:lvl1pPr marL="0" indent="0" algn="l">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Box 8"/>
          <p:cNvSpPr txBox="1"/>
          <p:nvPr userDrawn="1"/>
        </p:nvSpPr>
        <p:spPr bwMode="gray">
          <a:xfrm>
            <a:off x="152400" y="4933950"/>
            <a:ext cx="2164054" cy="92333"/>
          </a:xfrm>
          <a:prstGeom prst="rect">
            <a:avLst/>
          </a:prstGeom>
          <a:noFill/>
        </p:spPr>
        <p:txBody>
          <a:bodyPr wrap="non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600" dirty="0" smtClean="0">
                <a:solidFill>
                  <a:srgbClr val="000000"/>
                </a:solidFill>
              </a:rPr>
              <a:t>© Copyright 2014 EMC Corporation. All rights reserved.</a:t>
            </a:r>
          </a:p>
        </p:txBody>
      </p:sp>
      <p:grpSp>
        <p:nvGrpSpPr>
          <p:cNvPr id="10" name="Group 9"/>
          <p:cNvGrpSpPr/>
          <p:nvPr userDrawn="1"/>
        </p:nvGrpSpPr>
        <p:grpSpPr>
          <a:xfrm>
            <a:off x="7859395" y="4648200"/>
            <a:ext cx="593222" cy="514350"/>
            <a:chOff x="7618413" y="4303993"/>
            <a:chExt cx="762000" cy="660688"/>
          </a:xfrm>
        </p:grpSpPr>
        <p:sp>
          <p:nvSpPr>
            <p:cNvPr id="11" name="Rectangle 10"/>
            <p:cNvSpPr/>
            <p:nvPr/>
          </p:nvSpPr>
          <p:spPr>
            <a:xfrm>
              <a:off x="7618413" y="4303993"/>
              <a:ext cx="762000" cy="66068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2400">
                <a:solidFill>
                  <a:srgbClr val="444444"/>
                </a:solidFill>
              </a:endParaRPr>
            </a:p>
          </p:txBody>
        </p:sp>
        <p:pic>
          <p:nvPicPr>
            <p:cNvPr id="12" name="Picture 11" descr="EMC logo white_300dp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8486" y="4429482"/>
              <a:ext cx="531651" cy="184909"/>
            </a:xfrm>
            <a:prstGeom prst="rect">
              <a:avLst/>
            </a:prstGeom>
          </p:spPr>
        </p:pic>
      </p:grpSp>
    </p:spTree>
    <p:extLst>
      <p:ext uri="{BB962C8B-B14F-4D97-AF65-F5344CB8AC3E}">
        <p14:creationId xmlns:p14="http://schemas.microsoft.com/office/powerpoint/2010/main" val="282308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33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65654500"/>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382131244"/>
      </p:ext>
    </p:extLst>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602667957"/>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521930199"/>
      </p:ext>
    </p:extLst>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665808548"/>
      </p:ext>
    </p:extLst>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755580713"/>
      </p:ext>
    </p:extLst>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smtClean="0"/>
              <a:t>Click to edit Master title style</a:t>
            </a:r>
            <a:endParaRPr lang="en-US" dirty="0"/>
          </a:p>
        </p:txBody>
      </p:sp>
    </p:spTree>
    <p:extLst>
      <p:ext uri="{BB962C8B-B14F-4D97-AF65-F5344CB8AC3E}">
        <p14:creationId xmlns:p14="http://schemas.microsoft.com/office/powerpoint/2010/main" val="3788737613"/>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4"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Architects Daughter"/>
                <a:cs typeface="Architects Daughter"/>
              </a:defRPr>
            </a:lvl1pPr>
          </a:lstStyle>
          <a:p>
            <a:r>
              <a:rPr lang="en-US" smtClean="0"/>
              <a:t>Click to edit Master title style</a:t>
            </a:r>
            <a:endParaRPr lang="en-US" dirty="0"/>
          </a:p>
        </p:txBody>
      </p:sp>
      <p:sp>
        <p:nvSpPr>
          <p:cNvPr id="5" name="Subtitle 2"/>
          <p:cNvSpPr>
            <a:spLocks noGrp="1"/>
          </p:cNvSpPr>
          <p:nvPr>
            <p:ph type="subTitle" idx="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86579555"/>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4633039"/>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586323162"/>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414281664"/>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093501874"/>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000058616"/>
      </p:ext>
    </p:extLst>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15949102"/>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333122354"/>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909423872"/>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99327612"/>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68716200"/>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03011774"/>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24375617"/>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3476532057"/>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1016235814"/>
      </p:ext>
    </p:extLst>
  </p:cSld>
  <p:clrMapOvr>
    <a:masterClrMapping/>
  </p:clrMapOvr>
  <p:transition spd="med">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519979585"/>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826527981"/>
      </p:ext>
    </p:extLst>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16344285"/>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112671900"/>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78334829"/>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738317885"/>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126167228"/>
      </p:ext>
    </p:extLst>
  </p:cSld>
  <p:clrMapOvr>
    <a:masterClrMapping/>
  </p:clrMapOvr>
  <p:transition spd="med">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96439004"/>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604953853"/>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795673705"/>
      </p:ext>
    </p:extLst>
  </p:cSld>
  <p:clrMapOvr>
    <a:masterClrMapping/>
  </p:clrMapOvr>
  <p:transition spd="med">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351921459"/>
      </p:ext>
    </p:extLst>
  </p:cSld>
  <p:clrMapOvr>
    <a:masterClrMapping/>
  </p:clrMapOvr>
  <p:transition spd="med">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tx2"/>
                </a:solidFill>
              </a:defRPr>
            </a:lvl1pPr>
          </a:lstStyle>
          <a:p>
            <a:r>
              <a:rPr lang="en-US" dirty="0"/>
              <a:t>Click to edit Master title style</a:t>
            </a:r>
          </a:p>
        </p:txBody>
      </p:sp>
      <p:sp>
        <p:nvSpPr>
          <p:cNvPr id="5" name="Content Placeholder 4"/>
          <p:cNvSpPr>
            <a:spLocks noGrp="1"/>
          </p:cNvSpPr>
          <p:nvPr>
            <p:ph sz="quarter" idx="10"/>
          </p:nvPr>
        </p:nvSpPr>
        <p:spPr>
          <a:xfrm>
            <a:off x="379413" y="990600"/>
            <a:ext cx="8458200" cy="3429000"/>
          </a:xfrm>
          <a:prstGeom prst="rect">
            <a:avLst/>
          </a:prstGeom>
        </p:spPr>
        <p:txBody>
          <a:bodyPr vert="horz" lIns="0" tIns="0" rIns="0" bIns="0"/>
          <a:lstStyle>
            <a:lvl1pPr marL="228600" indent="-228600">
              <a:spcBef>
                <a:spcPts val="1200"/>
              </a:spcBef>
              <a:buClr>
                <a:schemeClr val="tx2"/>
              </a:buClr>
              <a:defRPr sz="2400">
                <a:solidFill>
                  <a:schemeClr val="bg2"/>
                </a:solidFill>
              </a:defRPr>
            </a:lvl1pPr>
            <a:lvl2pPr>
              <a:spcBef>
                <a:spcPts val="300"/>
              </a:spcBef>
              <a:buClr>
                <a:schemeClr val="tx2"/>
              </a:buClr>
              <a:defRPr sz="2000">
                <a:solidFill>
                  <a:schemeClr val="bg2"/>
                </a:solidFill>
              </a:defRPr>
            </a:lvl2pPr>
            <a:lvl3pPr marL="1084263" indent="-169863">
              <a:spcBef>
                <a:spcPts val="300"/>
              </a:spcBef>
              <a:buClr>
                <a:schemeClr val="tx2"/>
              </a:buClr>
              <a:defRPr sz="1600">
                <a:solidFill>
                  <a:schemeClr val="bg2"/>
                </a:solidFill>
              </a:defRPr>
            </a:lvl3pPr>
            <a:lvl4pPr marL="1430338" indent="-168275">
              <a:spcBef>
                <a:spcPts val="300"/>
              </a:spcBef>
              <a:buClr>
                <a:schemeClr val="tx2"/>
              </a:buClr>
              <a:defRPr sz="1200">
                <a:solidFill>
                  <a:schemeClr val="bg2"/>
                </a:solidFill>
              </a:defRPr>
            </a:lvl4pPr>
            <a:lvl5pPr marL="1770063" indent="-169863">
              <a:spcBef>
                <a:spcPts val="300"/>
              </a:spcBef>
              <a:buClr>
                <a:schemeClr val="tx2"/>
              </a:buClr>
              <a:buFont typeface="Arial"/>
              <a:buChar cha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83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855955714"/>
      </p:ext>
    </p:extLst>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Quot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bwMode="gray">
          <a:xfrm>
            <a:off x="366716" y="1016794"/>
            <a:ext cx="8410575" cy="3440906"/>
          </a:xfrm>
          <a:prstGeom prst="rect">
            <a:avLst/>
          </a:prstGeom>
          <a:noFill/>
        </p:spPr>
        <p:txBody>
          <a:bodyPr lIns="0" tIns="0" rIns="0" bIns="0"/>
          <a:lstStyle>
            <a:lvl1pPr marL="171450" indent="-171450">
              <a:spcBef>
                <a:spcPts val="1200"/>
              </a:spcBef>
              <a:buClr>
                <a:schemeClr val="tx2"/>
              </a:buClr>
              <a:buFont typeface="+mj-lt"/>
              <a:buNone/>
              <a:defRPr sz="2800">
                <a:solidFill>
                  <a:schemeClr val="tx2"/>
                </a:solidFill>
              </a:defRPr>
            </a:lvl1pPr>
            <a:lvl2pPr marL="457200" indent="0" algn="l">
              <a:spcBef>
                <a:spcPts val="600"/>
              </a:spcBef>
              <a:buClr>
                <a:schemeClr val="tx2"/>
              </a:buClr>
              <a:buNone/>
              <a:defRPr sz="1600">
                <a:solidFill>
                  <a:schemeClr val="bg2"/>
                </a:solidFill>
              </a:defRPr>
            </a:lvl2pPr>
            <a:lvl3pPr>
              <a:spcBef>
                <a:spcPts val="600"/>
              </a:spcBef>
              <a:buClr>
                <a:schemeClr val="tx2"/>
              </a:buClr>
              <a:defRPr>
                <a:solidFill>
                  <a:schemeClr val="bg2"/>
                </a:solidFill>
              </a:defRPr>
            </a:lvl3pPr>
            <a:lvl4pPr>
              <a:spcBef>
                <a:spcPts val="600"/>
              </a:spcBef>
              <a:buClr>
                <a:schemeClr val="tx2"/>
              </a:buClr>
              <a:buFont typeface="Wingdings" pitchFamily="2" charset="2"/>
              <a:buChar char="§"/>
              <a:defRPr>
                <a:solidFill>
                  <a:schemeClr val="bg2"/>
                </a:solidFill>
              </a:defRPr>
            </a:lvl4pPr>
            <a:lvl5pPr>
              <a:spcBef>
                <a:spcPts val="600"/>
              </a:spcBef>
              <a:buClr>
                <a:schemeClr val="tx2"/>
              </a:buClr>
              <a:defRPr sz="1600">
                <a:solidFill>
                  <a:schemeClr val="bg2"/>
                </a:solidFill>
              </a:defRPr>
            </a:lvl5pPr>
          </a:lstStyle>
          <a:p>
            <a:pPr lvl="0"/>
            <a:r>
              <a:rPr lang="en-US" dirty="0"/>
              <a:t>“Click to edit Master text styles”</a:t>
            </a:r>
          </a:p>
          <a:p>
            <a:pPr lvl="1"/>
            <a:r>
              <a:rPr lang="en-US" dirty="0"/>
              <a:t>SECOND LEVEL</a:t>
            </a:r>
          </a:p>
        </p:txBody>
      </p:sp>
      <p:sp>
        <p:nvSpPr>
          <p:cNvPr id="3" name="Title 2"/>
          <p:cNvSpPr>
            <a:spLocks noGrp="1"/>
          </p:cNvSpPr>
          <p:nvPr>
            <p:ph type="title"/>
          </p:nvPr>
        </p:nvSpPr>
        <p:spPr bwMode="gray">
          <a:xfrm>
            <a:off x="366716" y="152401"/>
            <a:ext cx="8410575" cy="690563"/>
          </a:xfrm>
          <a:prstGeom prst="rect">
            <a:avLst/>
          </a:prstGeom>
          <a:noFill/>
        </p:spPr>
        <p:txBody>
          <a:bodyPr lIns="0" tIns="0" rIns="0" bIns="0" anchor="b" anchorCtr="0"/>
          <a:lstStyle>
            <a:lvl1pPr algn="l" defTabSz="914400" rtl="0" eaLnBrk="1" latinLnBrk="0" hangingPunct="1">
              <a:lnSpc>
                <a:spcPts val="3600"/>
              </a:lnSpc>
              <a:spcBef>
                <a:spcPct val="0"/>
              </a:spcBef>
              <a:buNone/>
              <a:defRPr lang="en-US" sz="3600" kern="1200" smtClean="0">
                <a:solidFill>
                  <a:schemeClr val="tx2"/>
                </a:solidFill>
                <a:latin typeface="MetaNormalLF-Roman" pitchFamily="34" charset="0"/>
                <a:ea typeface="+mj-ea"/>
                <a:cs typeface="+mj-cs"/>
              </a:defRPr>
            </a:lvl1pPr>
          </a:lstStyle>
          <a:p>
            <a:r>
              <a:rPr lang="en-US"/>
              <a:t>Click to edit Master title style</a:t>
            </a:r>
          </a:p>
        </p:txBody>
      </p:sp>
    </p:spTree>
    <p:extLst>
      <p:ext uri="{BB962C8B-B14F-4D97-AF65-F5344CB8AC3E}">
        <p14:creationId xmlns:p14="http://schemas.microsoft.com/office/powerpoint/2010/main" val="172779342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2" name="Picture 1" descr="wdw_castle_night_v005.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26663"/>
          <a:stretch/>
        </p:blipFill>
        <p:spPr>
          <a:xfrm>
            <a:off x="1" y="0"/>
            <a:ext cx="9144000" cy="5143500"/>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831840523"/>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_Image 1">
    <p:spTree>
      <p:nvGrpSpPr>
        <p:cNvPr id="1" name=""/>
        <p:cNvGrpSpPr/>
        <p:nvPr/>
      </p:nvGrpSpPr>
      <p:grpSpPr>
        <a:xfrm>
          <a:off x="0" y="0"/>
          <a:ext cx="0" cy="0"/>
          <a:chOff x="0" y="0"/>
          <a:chExt cx="0" cy="0"/>
        </a:xfrm>
      </p:grpSpPr>
      <p:pic>
        <p:nvPicPr>
          <p:cNvPr id="3" name="Picture 2" descr="Castle 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871831743"/>
      </p:ext>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1">
    <p:spTree>
      <p:nvGrpSpPr>
        <p:cNvPr id="1" name=""/>
        <p:cNvGrpSpPr/>
        <p:nvPr/>
      </p:nvGrpSpPr>
      <p:grpSpPr>
        <a:xfrm>
          <a:off x="0" y="0"/>
          <a:ext cx="0" cy="0"/>
          <a:chOff x="0" y="0"/>
          <a:chExt cx="0" cy="0"/>
        </a:xfrm>
      </p:grpSpPr>
      <p:pic>
        <p:nvPicPr>
          <p:cNvPr id="4" name="Picture 3" descr="disney-91526.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407473240"/>
      </p:ext>
    </p:extLst>
  </p:cSld>
  <p:clrMapOvr>
    <a:masterClrMapping/>
  </p:clrMapOvr>
  <p:transition spd="med">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pic>
        <p:nvPicPr>
          <p:cNvPr id="7" name="Picture 6"/>
          <p:cNvPicPr>
            <a:picLocks noChangeAspect="1"/>
          </p:cNvPicPr>
          <p:nvPr userDrawn="1"/>
        </p:nvPicPr>
        <p:blipFill>
          <a:blip r:embed="rId4">
            <a:lum bright="70000" contrast="-70000"/>
            <a:extLst>
              <a:ext uri="{BEBA8EAE-BF5A-486C-A8C5-ECC9F3942E4B}">
                <a14:imgProps xmlns:a14="http://schemas.microsoft.com/office/drawing/2010/main">
                  <a14:imgLayer r:embed="rId5">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1171949401"/>
      </p:ext>
    </p:extLst>
  </p:cSld>
  <p:clrMapOvr>
    <a:masterClrMapping/>
  </p:clrMapOvr>
  <p:transition spd="med">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pic>
        <p:nvPicPr>
          <p:cNvPr id="7" name="Picture 6"/>
          <p:cNvPicPr>
            <a:picLocks noChangeAspect="1"/>
          </p:cNvPicPr>
          <p:nvPr userDrawn="1"/>
        </p:nvPicPr>
        <p:blipFill>
          <a:blip r:embed="rId4">
            <a:lum bright="70000" contrast="-70000"/>
            <a:extLst>
              <a:ext uri="{BEBA8EAE-BF5A-486C-A8C5-ECC9F3942E4B}">
                <a14:imgProps xmlns:a14="http://schemas.microsoft.com/office/drawing/2010/main">
                  <a14:imgLayer r:embed="rId5">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662268678"/>
      </p:ext>
    </p:extLst>
  </p:cSld>
  <p:clrMapOvr>
    <a:masterClrMapping/>
  </p:clrMapOvr>
  <p:transition spd="med">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pic>
        <p:nvPicPr>
          <p:cNvPr id="7" name="Picture 6"/>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2222266603"/>
      </p:ext>
    </p:extLst>
  </p:cSld>
  <p:clrMapOvr>
    <a:masterClrMapping/>
  </p:clrMapOvr>
  <p:transition spd="med">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pic>
        <p:nvPicPr>
          <p:cNvPr id="7" name="Picture 6"/>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2907017627"/>
      </p:ext>
    </p:extLst>
  </p:cSld>
  <p:clrMapOvr>
    <a:masterClrMapping/>
  </p:clrMapOvr>
  <p:transition spd="med">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pic>
        <p:nvPicPr>
          <p:cNvPr id="7" name="Picture 6"/>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2935309028"/>
      </p:ext>
    </p:extLst>
  </p:cSld>
  <p:clrMapOvr>
    <a:masterClrMapping/>
  </p:clrMapOvr>
  <p:transition spd="med">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1143635127"/>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defTabSz="914400"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300591457"/>
      </p:ext>
    </p:extLst>
  </p:cSld>
  <p:clrMapOvr>
    <a:masterClrMapping/>
  </p:clrMapOvr>
  <p:transition spd="med">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7121538"/>
      </p:ext>
    </p:extLst>
  </p:cSld>
  <p:clrMapOvr>
    <a:masterClrMapping/>
  </p:clrMapOvr>
  <p:transition spd="med">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12"/>
          <p:cNvSpPr>
            <a:spLocks noGrp="1"/>
          </p:cNvSpPr>
          <p:nvPr>
            <p:ph type="subTitle" idx="11" hasCustomPrompt="1"/>
          </p:nvPr>
        </p:nvSpPr>
        <p:spPr>
          <a:xfrm>
            <a:off x="266700" y="1057766"/>
            <a:ext cx="7960422" cy="313267"/>
          </a:xfrm>
          <a:prstGeom prst="rect">
            <a:avLst/>
          </a:prstGeom>
        </p:spPr>
        <p:txBody>
          <a:bodyPr lIns="0" rIns="0" anchor="t" anchorCtr="0"/>
          <a:lstStyle>
            <a:lvl1pPr marL="285750" indent="-285750">
              <a:buFont typeface="Arial"/>
              <a:buNone/>
              <a:defRPr lang="en-US" b="1" dirty="0" smtClean="0">
                <a:latin typeface="Arial" panose="020B0604020202020204" pitchFamily="34" charset="0"/>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1515687514"/>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29580029"/>
      </p:ext>
    </p:extLst>
  </p:cSld>
  <p:clrMapOvr>
    <a:masterClrMapping/>
  </p:clrMapOvr>
  <p:transition spd="med">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0166"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0166"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85368265"/>
      </p:ext>
    </p:extLst>
  </p:cSld>
  <p:clrMapOvr>
    <a:masterClrMapping/>
  </p:clrMapOvr>
  <p:transition spd="med">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8" name="Text Placeholder 12"/>
          <p:cNvSpPr>
            <a:spLocks noGrp="1"/>
          </p:cNvSpPr>
          <p:nvPr>
            <p:ph type="subTitle" idx="11" hasCustomPrompt="1"/>
          </p:nvPr>
        </p:nvSpPr>
        <p:spPr>
          <a:xfrm>
            <a:off x="266700" y="767409"/>
            <a:ext cx="4305300" cy="313267"/>
          </a:xfrm>
          <a:prstGeom prst="rect">
            <a:avLst/>
          </a:prstGeom>
        </p:spPr>
        <p:txBody>
          <a:bodyPr lIns="0" rIns="0" anchor="t" anchorCtr="0"/>
          <a:lstStyle>
            <a:lvl1pPr marL="228600" indent="-228600">
              <a:buNone/>
              <a:defRPr lang="en-US" b="1" dirty="0" smtClean="0">
                <a:latin typeface="Arial" panose="020B0604020202020204" pitchFamily="34" charset="0"/>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1174466375"/>
      </p:ext>
    </p:extLst>
  </p:cSld>
  <p:clrMapOvr>
    <a:masterClrMapping/>
  </p:clrMapOvr>
  <p:transition spd="med">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836894"/>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Text Placeholder 12"/>
          <p:cNvSpPr>
            <a:spLocks noGrp="1"/>
          </p:cNvSpPr>
          <p:nvPr>
            <p:ph type="subTitle" idx="11" hasCustomPrompt="1"/>
          </p:nvPr>
        </p:nvSpPr>
        <p:spPr>
          <a:xfrm>
            <a:off x="266700" y="1113366"/>
            <a:ext cx="4305300" cy="313267"/>
          </a:xfrm>
          <a:prstGeom prst="rect">
            <a:avLst/>
          </a:prstGeom>
        </p:spPr>
        <p:txBody>
          <a:bodyPr lIns="0" rIns="0" anchor="t" anchorCtr="0"/>
          <a:lstStyle>
            <a:lvl1pPr marL="228600" indent="-228600">
              <a:buNone/>
              <a:defRPr lang="en-US" b="1" dirty="0" smtClean="0">
                <a:latin typeface="Arial" panose="020B0604020202020204" pitchFamily="34" charset="0"/>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564505814"/>
      </p:ext>
    </p:extLst>
  </p:cSld>
  <p:clrMapOvr>
    <a:masterClrMapping/>
  </p:clrMapOvr>
  <p:transition spd="med">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355066895"/>
      </p:ext>
    </p:extLst>
  </p:cSld>
  <p:clrMapOvr>
    <a:masterClrMapping/>
  </p:clrMapOvr>
  <p:transition spd="med">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291794"/>
      </p:ext>
    </p:extLst>
  </p:cSld>
  <p:clrMapOvr>
    <a:masterClrMapping/>
  </p:clrMapOvr>
  <p:transition spd="med">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pic>
        <p:nvPicPr>
          <p:cNvPr id="5" name="Picture 4"/>
          <p:cNvPicPr>
            <a:picLocks noChangeAspect="1"/>
          </p:cNvPicPr>
          <p:nvPr userDrawn="1"/>
        </p:nvPicPr>
        <p:blipFill>
          <a:blip r:embed="rId4">
            <a:lum bright="70000" contrast="-70000"/>
            <a:extLst>
              <a:ext uri="{BEBA8EAE-BF5A-486C-A8C5-ECC9F3942E4B}">
                <a14:imgProps xmlns:a14="http://schemas.microsoft.com/office/drawing/2010/main">
                  <a14:imgLayer r:embed="rId5">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2743206950"/>
      </p:ext>
    </p:extLst>
  </p:cSld>
  <p:clrMapOvr>
    <a:masterClrMapping/>
  </p:clrMapOvr>
  <p:transition spd="med">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pic>
        <p:nvPicPr>
          <p:cNvPr id="8" name="Picture 7"/>
          <p:cNvPicPr>
            <a:picLocks noChangeAspect="1"/>
          </p:cNvPicPr>
          <p:nvPr userDrawn="1"/>
        </p:nvPicPr>
        <p:blipFill>
          <a:blip r:embed="rId4">
            <a:lum bright="70000" contrast="-70000"/>
            <a:extLst>
              <a:ext uri="{BEBA8EAE-BF5A-486C-A8C5-ECC9F3942E4B}">
                <a14:imgProps xmlns:a14="http://schemas.microsoft.com/office/drawing/2010/main">
                  <a14:imgLayer r:embed="rId5">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1418404027"/>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3218347384"/>
      </p:ext>
    </p:extLst>
  </p:cSld>
  <p:clrMapOvr>
    <a:masterClrMapping/>
  </p:clrMapOvr>
  <p:transition spd="med">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pic>
        <p:nvPicPr>
          <p:cNvPr id="5" name="Picture 4"/>
          <p:cNvPicPr>
            <a:picLocks noChangeAspect="1"/>
          </p:cNvPicPr>
          <p:nvPr userDrawn="1"/>
        </p:nvPicPr>
        <p:blipFill>
          <a:blip r:embed="rId4">
            <a:lum bright="70000" contrast="-70000"/>
            <a:extLst>
              <a:ext uri="{BEBA8EAE-BF5A-486C-A8C5-ECC9F3942E4B}">
                <a14:imgProps xmlns:a14="http://schemas.microsoft.com/office/drawing/2010/main">
                  <a14:imgLayer r:embed="rId5">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3230679359"/>
      </p:ext>
    </p:extLst>
  </p:cSld>
  <p:clrMapOvr>
    <a:masterClrMapping/>
  </p:clrMapOvr>
  <p:transition spd="med">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pic>
        <p:nvPicPr>
          <p:cNvPr id="6" name="Picture 5"/>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2876606111"/>
      </p:ext>
    </p:extLst>
  </p:cSld>
  <p:clrMapOvr>
    <a:masterClrMapping/>
  </p:clrMapOvr>
  <p:transition spd="med">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pic>
        <p:nvPicPr>
          <p:cNvPr id="6" name="Picture 5"/>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2158486739"/>
      </p:ext>
    </p:extLst>
  </p:cSld>
  <p:clrMapOvr>
    <a:masterClrMapping/>
  </p:clrMapOvr>
  <p:transition spd="med">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pic>
        <p:nvPicPr>
          <p:cNvPr id="4" name="Picture 3"/>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backgroundRemoval t="2652" b="99621" l="2513" r="94281"/>
                    </a14:imgEffect>
                  </a14:imgLayer>
                </a14:imgProps>
              </a:ext>
            </a:extLst>
          </a:blip>
          <a:stretch>
            <a:fillRect/>
          </a:stretch>
        </p:blipFill>
        <p:spPr>
          <a:xfrm>
            <a:off x="114300" y="4456466"/>
            <a:ext cx="643193" cy="574247"/>
          </a:xfrm>
          <a:prstGeom prst="rect">
            <a:avLst/>
          </a:prstGeom>
        </p:spPr>
      </p:pic>
    </p:spTree>
    <p:extLst>
      <p:ext uri="{BB962C8B-B14F-4D97-AF65-F5344CB8AC3E}">
        <p14:creationId xmlns:p14="http://schemas.microsoft.com/office/powerpoint/2010/main" val="3559137877"/>
      </p:ext>
    </p:extLst>
  </p:cSld>
  <p:clrMapOvr>
    <a:masterClrMapping/>
  </p:clrMapOvr>
  <p:transition spd="med">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565488096"/>
      </p:ext>
    </p:extLst>
  </p:cSld>
  <p:clrMapOvr>
    <a:masterClrMapping/>
  </p:clrMapOvr>
  <p:transition spd="med">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882378537"/>
      </p:ext>
    </p:extLst>
  </p:cSld>
  <p:clrMapOvr>
    <a:masterClrMapping/>
  </p:clrMapOvr>
  <p:transition spd="med">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67080"/>
      </p:ext>
    </p:extLst>
  </p:cSld>
  <p:clrMapOvr>
    <a:masterClrMapping/>
  </p:clrMapOvr>
  <p:transition spd="med">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772224478"/>
      </p:ext>
    </p:extLst>
  </p:cSld>
  <p:clrMapOvr>
    <a:masterClrMapping/>
  </p:clrMapOvr>
  <p:transition spd="med">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723066133"/>
      </p:ext>
    </p:extLst>
  </p:cSld>
  <p:clrMapOvr>
    <a:masterClrMapping/>
  </p:clrMapOvr>
  <p:transition spd="med">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523906908"/>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51161401"/>
      </p:ext>
    </p:extLst>
  </p:cSld>
  <p:clrMapOvr>
    <a:masterClrMapping/>
  </p:clrMapOvr>
  <p:transition spd="med">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47419544"/>
      </p:ext>
    </p:extLst>
  </p:cSld>
  <p:clrMapOvr>
    <a:masterClrMapping/>
  </p:clrMapOvr>
  <p:transition spd="med">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692413407"/>
      </p:ext>
    </p:extLst>
  </p:cSld>
  <p:clrMapOvr>
    <a:masterClrMapping/>
  </p:clrMapOvr>
  <p:transition spd="med">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894073580"/>
      </p:ext>
    </p:extLst>
  </p:cSld>
  <p:clrMapOvr>
    <a:masterClrMapping/>
  </p:clrMapOvr>
  <p:transition spd="med">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3" y="1277938"/>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1312" indent="0">
              <a:lnSpc>
                <a:spcPct val="100000"/>
              </a:lnSpc>
              <a:spcBef>
                <a:spcPts val="300"/>
              </a:spcBef>
              <a:spcAft>
                <a:spcPts val="0"/>
              </a:spcAft>
              <a:buClr>
                <a:srgbClr val="808080"/>
              </a:buClr>
              <a:buNone/>
              <a:defRPr>
                <a:latin typeface="+mn-lt"/>
                <a:ea typeface="Arial"/>
              </a:defRPr>
            </a:lvl2pPr>
            <a:lvl3pPr marL="688975" indent="0">
              <a:lnSpc>
                <a:spcPct val="100000"/>
              </a:lnSpc>
              <a:spcBef>
                <a:spcPts val="300"/>
              </a:spcBef>
              <a:spcAft>
                <a:spcPts val="0"/>
              </a:spcAft>
              <a:buClr>
                <a:srgbClr val="808080"/>
              </a:buClr>
              <a:buNone/>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1873239"/>
      </p:ext>
    </p:extLst>
  </p:cSld>
  <p:clrMapOvr>
    <a:masterClrMapping/>
  </p:clrMapOvr>
  <p:transition spd="med">
    <p:wipe dir="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3" y="1277938"/>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29863558"/>
      </p:ext>
    </p:extLst>
  </p:cSld>
  <p:clrMapOvr>
    <a:masterClrMapping/>
  </p:clrMapOvr>
  <p:transition spd="med">
    <p:wipe dir="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700" y="1057766"/>
            <a:ext cx="7960422"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3" y="1541463"/>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64230974"/>
      </p:ext>
    </p:extLst>
  </p:cSld>
  <p:clrMapOvr>
    <a:masterClrMapping/>
  </p:clrMapOvr>
  <p:transition spd="med">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11573767"/>
      </p:ext>
    </p:extLst>
  </p:cSld>
  <p:clrMapOvr>
    <a:masterClrMapping/>
  </p:clrMapOvr>
  <p:transition spd="med">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814832"/>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81960581"/>
      </p:ext>
    </p:extLst>
  </p:cSld>
  <p:clrMapOvr>
    <a:masterClrMapping/>
  </p:clrMapOvr>
  <p:transition spd="med">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266700" y="767409"/>
            <a:ext cx="4305300"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92662090"/>
      </p:ext>
    </p:extLst>
  </p:cSld>
  <p:clrMapOvr>
    <a:masterClrMapping/>
  </p:clrMapOvr>
  <p:transition spd="med">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266700" y="1113366"/>
            <a:ext cx="4305300"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541463"/>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1201230"/>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0987312"/>
      </p:ext>
    </p:extLst>
  </p:cSld>
  <p:clrMapOvr>
    <a:masterClrMapping/>
  </p:clrMapOvr>
  <p:transition spd="med">
    <p:wipe dir="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31909423"/>
      </p:ext>
    </p:extLst>
  </p:cSld>
  <p:clrMapOvr>
    <a:masterClrMapping/>
  </p:clrMapOvr>
  <p:transition spd="med">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157521"/>
      </p:ext>
    </p:extLst>
  </p:cSld>
  <p:clrMapOvr>
    <a:masterClrMapping/>
  </p:clrMapOvr>
  <p:transition spd="med">
    <p:wipe dir="r"/>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341768071"/>
      </p:ext>
    </p:extLst>
  </p:cSld>
  <p:clrMapOvr>
    <a:masterClrMapping/>
  </p:clrMapOvr>
  <p:transition spd="med">
    <p:wipe dir="r"/>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789289050"/>
      </p:ext>
    </p:extLst>
  </p:cSld>
  <p:clrMapOvr>
    <a:masterClrMapping/>
  </p:clrMapOvr>
  <p:transition spd="med">
    <p:wipe dir="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999733343"/>
      </p:ext>
    </p:extLst>
  </p:cSld>
  <p:clrMapOvr>
    <a:masterClrMapping/>
  </p:clrMapOvr>
  <p:transition spd="med">
    <p:wipe dir="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02810835"/>
      </p:ext>
    </p:extLst>
  </p:cSld>
  <p:clrMapOvr>
    <a:masterClrMapping/>
  </p:clrMapOvr>
  <p:transition spd="med">
    <p:wipe dir="r"/>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576131810"/>
      </p:ext>
    </p:extLst>
  </p:cSld>
  <p:clrMapOvr>
    <a:masterClrMapping/>
  </p:clrMapOvr>
  <p:transition spd="med">
    <p:wipe dir="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183585393"/>
      </p:ext>
    </p:extLst>
  </p:cSld>
  <p:clrMapOvr>
    <a:masterClrMapping/>
  </p:clrMapOvr>
  <p:transition spd="med">
    <p:wipe dir="r"/>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623166282"/>
      </p:ext>
    </p:extLst>
  </p:cSld>
  <p:clrMapOvr>
    <a:masterClrMapping/>
  </p:clrMapOvr>
  <p:transition spd="med">
    <p:wipe dir="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426776876"/>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image" Target="../media/image10.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theme" Target="../theme/theme3.xml"/><Relationship Id="rId30"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theme" Target="../theme/theme4.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image" Target="../media/image1.png"/><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theme" Target="../theme/theme5.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theme" Target="../theme/theme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theme" Target="../theme/theme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1" name="TextBox 10"/>
          <p:cNvSpPr txBox="1"/>
          <p:nvPr/>
        </p:nvSpPr>
        <p:spPr>
          <a:xfrm>
            <a:off x="295274"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err="1" smtClean="0">
              <a:solidFill>
                <a:srgbClr val="000000">
                  <a:lumMod val="50000"/>
                  <a:lumOff val="50000"/>
                </a:srgbClr>
              </a:solidFill>
            </a:endParaRPr>
          </a:p>
        </p:txBody>
      </p:sp>
      <p:sp>
        <p:nvSpPr>
          <p:cNvPr id="18" name="TextBox 17"/>
          <p:cNvSpPr txBox="1"/>
          <p:nvPr/>
        </p:nvSpPr>
        <p:spPr>
          <a:xfrm>
            <a:off x="295274"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err="1" smtClean="0">
              <a:solidFill>
                <a:srgbClr val="000000">
                  <a:lumMod val="50000"/>
                  <a:lumOff val="50000"/>
                </a:srgbClr>
              </a:solidFill>
            </a:endParaRPr>
          </a:p>
        </p:txBody>
      </p:sp>
      <p:sp>
        <p:nvSpPr>
          <p:cNvPr id="20" name="TextBox 19"/>
          <p:cNvSpPr txBox="1"/>
          <p:nvPr/>
        </p:nvSpPr>
        <p:spPr>
          <a:xfrm>
            <a:off x="295274"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fld id="{58EC7406-F4CC-4ABF-902E-2AF4E70E5C0F}" type="slidenum">
              <a:rPr lang="en-US" sz="900" smtClean="0">
                <a:solidFill>
                  <a:srgbClr val="000000">
                    <a:lumMod val="50000"/>
                    <a:lumOff val="50000"/>
                  </a:srgbClr>
                </a:solidFill>
              </a:rPr>
              <a:pPr defTabSz="914400" fontAlgn="base">
                <a:lnSpc>
                  <a:spcPct val="90000"/>
                </a:lnSpc>
                <a:spcBef>
                  <a:spcPct val="0"/>
                </a:spcBef>
                <a:spcAft>
                  <a:spcPct val="0"/>
                </a:spcAft>
                <a:buClr>
                  <a:srgbClr val="007DB8"/>
                </a:buClr>
              </a:pPr>
              <a:t>‹#›</a:t>
            </a:fld>
            <a:endParaRPr lang="en-US" sz="900" dirty="0" err="1" smtClean="0">
              <a:solidFill>
                <a:srgbClr val="000000">
                  <a:lumMod val="50000"/>
                  <a:lumOff val="50000"/>
                </a:srgbClr>
              </a:solidFill>
            </a:endParaRPr>
          </a:p>
        </p:txBody>
      </p:sp>
      <p:pic>
        <p:nvPicPr>
          <p:cNvPr id="10" name="Picture 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3776729960"/>
      </p:ext>
    </p:extLst>
  </p:cSld>
  <p:clrMap bg1="dk2" tx1="lt1" bg2="dk1"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55" r:id="rId24"/>
    <p:sldLayoutId id="2147483957" r:id="rId2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1" name="TextBox 10"/>
          <p:cNvSpPr txBox="1"/>
          <p:nvPr userDrawn="1"/>
        </p:nvSpPr>
        <p:spPr>
          <a:xfrm>
            <a:off x="295274"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err="1" smtClean="0">
              <a:solidFill>
                <a:srgbClr val="000000">
                  <a:lumMod val="50000"/>
                  <a:lumOff val="50000"/>
                </a:srgbClr>
              </a:solidFill>
            </a:endParaRPr>
          </a:p>
        </p:txBody>
      </p:sp>
      <p:sp>
        <p:nvSpPr>
          <p:cNvPr id="15" name="fl" descr="                              Dell - Internal Use - Confidential&#10;"/>
          <p:cNvSpPr txBox="1"/>
          <p:nvPr userDrawn="1"/>
        </p:nvSpPr>
        <p:spPr>
          <a:xfrm>
            <a:off x="0" y="4821428"/>
            <a:ext cx="9144000" cy="353430"/>
          </a:xfrm>
          <a:prstGeom prst="rect">
            <a:avLst/>
          </a:prstGeom>
          <a:noFill/>
        </p:spPr>
        <p:txBody>
          <a:bodyPr vert="horz" wrap="square" rtlCol="0">
            <a:spAutoFit/>
          </a:bodyPr>
          <a:lstStyle/>
          <a:p>
            <a:pPr defTabSz="914400" fontAlgn="base">
              <a:lnSpc>
                <a:spcPct val="90000"/>
              </a:lnSpc>
              <a:spcBef>
                <a:spcPts val="100"/>
              </a:spcBef>
              <a:spcAft>
                <a:spcPts val="100"/>
              </a:spcAft>
            </a:pPr>
            <a:r>
              <a:rPr lang="en-US" sz="850" b="1" dirty="0" smtClean="0">
                <a:solidFill>
                  <a:srgbClr val="7F7F7F"/>
                </a:solidFill>
                <a:latin typeface="museo sans for dell" panose="02000000000000000000" pitchFamily="2" charset="0"/>
              </a:rPr>
              <a:t>                      Dell - Internal Use - Confidential</a:t>
            </a:r>
          </a:p>
          <a:p>
            <a:pPr defTabSz="914400" fontAlgn="base">
              <a:lnSpc>
                <a:spcPct val="90000"/>
              </a:lnSpc>
              <a:spcBef>
                <a:spcPts val="100"/>
              </a:spcBef>
              <a:spcAft>
                <a:spcPts val="100"/>
              </a:spcAft>
            </a:pPr>
            <a:endParaRPr lang="en-US" sz="850" b="1" dirty="0" err="1" smtClean="0">
              <a:solidFill>
                <a:srgbClr val="7F7F7F"/>
              </a:solidFill>
              <a:latin typeface="museo sans for dell" panose="02000000000000000000" pitchFamily="2" charset="0"/>
            </a:endParaRPr>
          </a:p>
        </p:txBody>
      </p:sp>
      <p:sp>
        <p:nvSpPr>
          <p:cNvPr id="18" name="TextBox 17"/>
          <p:cNvSpPr txBox="1"/>
          <p:nvPr userDrawn="1"/>
        </p:nvSpPr>
        <p:spPr>
          <a:xfrm>
            <a:off x="295274"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err="1" smtClean="0">
              <a:solidFill>
                <a:srgbClr val="000000">
                  <a:lumMod val="50000"/>
                  <a:lumOff val="50000"/>
                </a:srgbClr>
              </a:solidFill>
            </a:endParaRPr>
          </a:p>
        </p:txBody>
      </p:sp>
      <p:sp>
        <p:nvSpPr>
          <p:cNvPr id="20" name="TextBox 19"/>
          <p:cNvSpPr txBox="1"/>
          <p:nvPr userDrawn="1"/>
        </p:nvSpPr>
        <p:spPr>
          <a:xfrm>
            <a:off x="295274"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fld id="{58EC7406-F4CC-4ABF-902E-2AF4E70E5C0F}" type="slidenum">
              <a:rPr lang="en-US" sz="900" smtClean="0">
                <a:solidFill>
                  <a:srgbClr val="000000">
                    <a:lumMod val="50000"/>
                    <a:lumOff val="50000"/>
                  </a:srgbClr>
                </a:solidFill>
              </a:rPr>
              <a:pPr defTabSz="914400" fontAlgn="base">
                <a:lnSpc>
                  <a:spcPct val="90000"/>
                </a:lnSpc>
                <a:spcBef>
                  <a:spcPct val="0"/>
                </a:spcBef>
                <a:spcAft>
                  <a:spcPct val="0"/>
                </a:spcAft>
                <a:buClr>
                  <a:srgbClr val="007DB8"/>
                </a:buClr>
              </a:pPr>
              <a:t>‹#›</a:t>
            </a:fld>
            <a:endParaRPr lang="en-US" sz="900" dirty="0" err="1" smtClean="0">
              <a:solidFill>
                <a:srgbClr val="000000">
                  <a:lumMod val="50000"/>
                  <a:lumOff val="50000"/>
                </a:srgbClr>
              </a:solidFill>
            </a:endParaRPr>
          </a:p>
        </p:txBody>
      </p:sp>
      <p:pic>
        <p:nvPicPr>
          <p:cNvPr id="10" name="Picture 9"/>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12" name="TextBox 11"/>
          <p:cNvSpPr txBox="1"/>
          <p:nvPr userDrawn="1"/>
        </p:nvSpPr>
        <p:spPr>
          <a:xfrm>
            <a:off x="497072"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smtClean="0">
              <a:solidFill>
                <a:srgbClr val="000000">
                  <a:lumMod val="50000"/>
                  <a:lumOff val="50000"/>
                </a:srgbClr>
              </a:solidFill>
            </a:endParaRPr>
          </a:p>
        </p:txBody>
      </p:sp>
    </p:spTree>
    <p:extLst>
      <p:ext uri="{BB962C8B-B14F-4D97-AF65-F5344CB8AC3E}">
        <p14:creationId xmlns:p14="http://schemas.microsoft.com/office/powerpoint/2010/main" val="1919000625"/>
      </p:ext>
    </p:extLst>
  </p:cSld>
  <p:clrMap bg1="dk2" tx1="lt1" bg2="dk1"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1" name="TextBox 10"/>
          <p:cNvSpPr txBox="1"/>
          <p:nvPr/>
        </p:nvSpPr>
        <p:spPr>
          <a:xfrm>
            <a:off x="295274" y="4832722"/>
            <a:ext cx="0" cy="119905"/>
          </a:xfrm>
          <a:prstGeom prst="rect">
            <a:avLst/>
          </a:prstGeom>
        </p:spPr>
        <p:txBody>
          <a:bodyPr vert="horz" wrap="none" lIns="0" tIns="0" rIns="0" bIns="0" rtlCol="0" anchor="ctr" anchorCtr="0">
            <a:spAutoFit/>
          </a:bodyPr>
          <a:lstStyle/>
          <a:p>
            <a:pPr algn="r" defTabSz="914400" fontAlgn="base">
              <a:lnSpc>
                <a:spcPct val="90000"/>
              </a:lnSpc>
              <a:spcBef>
                <a:spcPct val="0"/>
              </a:spcBef>
              <a:spcAft>
                <a:spcPct val="0"/>
              </a:spcAft>
              <a:buClr>
                <a:srgbClr val="007DB8"/>
              </a:buClr>
            </a:pPr>
            <a:endParaRPr lang="en-US" sz="850" dirty="0" err="1" smtClean="0">
              <a:solidFill>
                <a:srgbClr val="000000">
                  <a:lumMod val="50000"/>
                  <a:lumOff val="50000"/>
                </a:srgbClr>
              </a:solidFill>
            </a:endParaRPr>
          </a:p>
        </p:txBody>
      </p:sp>
      <p:sp>
        <p:nvSpPr>
          <p:cNvPr id="15" name="fl" descr="                              Dell - Internal Use - Confidential&#10;"/>
          <p:cNvSpPr txBox="1"/>
          <p:nvPr/>
        </p:nvSpPr>
        <p:spPr>
          <a:xfrm>
            <a:off x="960438" y="4883522"/>
            <a:ext cx="1919868" cy="119905"/>
          </a:xfrm>
          <a:prstGeom prst="rect">
            <a:avLst/>
          </a:prstGeom>
          <a:noFill/>
        </p:spPr>
        <p:txBody>
          <a:bodyPr vert="horz" wrap="none" lIns="0" tIns="0" rIns="0" bIns="0" rtlCol="0" anchor="ctr" anchorCtr="0">
            <a:spAutoFit/>
          </a:bodyPr>
          <a:lstStyle/>
          <a:p>
            <a:pPr defTabSz="914400" fontAlgn="base">
              <a:lnSpc>
                <a:spcPct val="90000"/>
              </a:lnSpc>
              <a:spcBef>
                <a:spcPts val="100"/>
              </a:spcBef>
              <a:spcAft>
                <a:spcPts val="100"/>
              </a:spcAft>
            </a:pPr>
            <a:r>
              <a:rPr lang="en-US" sz="850" b="1" dirty="0" smtClean="0">
                <a:solidFill>
                  <a:srgbClr val="7F7F7F"/>
                </a:solidFill>
              </a:rPr>
              <a:t>Dell EMC - Internal Use - Confidential</a:t>
            </a:r>
          </a:p>
        </p:txBody>
      </p:sp>
      <p:sp>
        <p:nvSpPr>
          <p:cNvPr id="18" name="TextBox 17"/>
          <p:cNvSpPr txBox="1"/>
          <p:nvPr/>
        </p:nvSpPr>
        <p:spPr>
          <a:xfrm>
            <a:off x="295274" y="4832722"/>
            <a:ext cx="0" cy="119905"/>
          </a:xfrm>
          <a:prstGeom prst="rect">
            <a:avLst/>
          </a:prstGeom>
        </p:spPr>
        <p:txBody>
          <a:bodyPr vert="horz" wrap="none" lIns="0" tIns="0" rIns="0" bIns="0" rtlCol="0" anchor="ctr" anchorCtr="0">
            <a:spAutoFit/>
          </a:bodyPr>
          <a:lstStyle/>
          <a:p>
            <a:pPr algn="r" defTabSz="914400" fontAlgn="base">
              <a:lnSpc>
                <a:spcPct val="90000"/>
              </a:lnSpc>
              <a:spcBef>
                <a:spcPct val="0"/>
              </a:spcBef>
              <a:spcAft>
                <a:spcPct val="0"/>
              </a:spcAft>
              <a:buClr>
                <a:srgbClr val="007DB8"/>
              </a:buClr>
            </a:pPr>
            <a:endParaRPr lang="en-US" sz="850" dirty="0" err="1" smtClean="0">
              <a:solidFill>
                <a:srgbClr val="000000">
                  <a:lumMod val="50000"/>
                  <a:lumOff val="50000"/>
                </a:srgbClr>
              </a:solidFill>
            </a:endParaRPr>
          </a:p>
        </p:txBody>
      </p:sp>
      <p:pic>
        <p:nvPicPr>
          <p:cNvPr id="10" name="Picture 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848599" y="4776153"/>
            <a:ext cx="1028059" cy="182765"/>
          </a:xfrm>
          <a:prstGeom prst="rect">
            <a:avLst/>
          </a:prstGeom>
        </p:spPr>
      </p:pic>
      <p:pic>
        <p:nvPicPr>
          <p:cNvPr id="12" name="Picture 11"/>
          <p:cNvPicPr>
            <a:picLocks noChangeAspect="1"/>
          </p:cNvPicPr>
          <p:nvPr userDrawn="1"/>
        </p:nvPicPr>
        <p:blipFill>
          <a:blip r:embed="rId29">
            <a:lum bright="70000" contrast="-70000"/>
            <a:extLst>
              <a:ext uri="{BEBA8EAE-BF5A-486C-A8C5-ECC9F3942E4B}">
                <a14:imgProps xmlns:a14="http://schemas.microsoft.com/office/drawing/2010/main">
                  <a14:imgLayer r:embed="rId30">
                    <a14:imgEffect>
                      <a14:backgroundRemoval t="2652" b="99621" l="2513" r="94281"/>
                    </a14:imgEffect>
                  </a14:imgLayer>
                </a14:imgProps>
              </a:ext>
            </a:extLst>
          </a:blip>
          <a:stretch>
            <a:fillRect/>
          </a:stretch>
        </p:blipFill>
        <p:spPr>
          <a:xfrm>
            <a:off x="152400" y="4392966"/>
            <a:ext cx="643193" cy="574247"/>
          </a:xfrm>
          <a:prstGeom prst="rect">
            <a:avLst/>
          </a:prstGeom>
        </p:spPr>
      </p:pic>
    </p:spTree>
    <p:extLst>
      <p:ext uri="{BB962C8B-B14F-4D97-AF65-F5344CB8AC3E}">
        <p14:creationId xmlns:p14="http://schemas.microsoft.com/office/powerpoint/2010/main" val="3763013011"/>
      </p:ext>
    </p:extLst>
  </p:cSld>
  <p:clrMap bg1="dk2" tx1="lt1" bg2="dk1"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 id="2147484010" r:id="rId26"/>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5" name="fl" descr="                              Dell - Internal Use - Confidential&#10;"/>
          <p:cNvSpPr txBox="1"/>
          <p:nvPr/>
        </p:nvSpPr>
        <p:spPr>
          <a:xfrm>
            <a:off x="576263" y="5006975"/>
            <a:ext cx="899247" cy="84639"/>
          </a:xfrm>
          <a:prstGeom prst="rect">
            <a:avLst/>
          </a:prstGeom>
          <a:noFill/>
        </p:spPr>
        <p:txBody>
          <a:bodyPr vert="horz" wrap="none" lIns="0" tIns="0" rIns="0" bIns="0" rtlCol="0" anchor="ctr" anchorCtr="0">
            <a:spAutoFit/>
          </a:bodyPr>
          <a:lstStyle/>
          <a:p>
            <a:pPr defTabSz="914400" fontAlgn="base">
              <a:lnSpc>
                <a:spcPct val="90000"/>
              </a:lnSpc>
              <a:spcBef>
                <a:spcPts val="100"/>
              </a:spcBef>
              <a:spcAft>
                <a:spcPts val="100"/>
              </a:spcAft>
              <a:defRPr/>
            </a:pPr>
            <a:r>
              <a:rPr lang="en-US" sz="600" dirty="0" smtClean="0">
                <a:solidFill>
                  <a:srgbClr val="7F7F7F"/>
                </a:solidFill>
              </a:rPr>
              <a:t>© Copyright 2016 Dell Inc.</a:t>
            </a:r>
          </a:p>
        </p:txBody>
      </p:sp>
      <p:sp>
        <p:nvSpPr>
          <p:cNvPr id="20" name="TextBox 19"/>
          <p:cNvSpPr txBox="1"/>
          <p:nvPr/>
        </p:nvSpPr>
        <p:spPr>
          <a:xfrm>
            <a:off x="276035" y="5006975"/>
            <a:ext cx="94039" cy="84639"/>
          </a:xfrm>
          <a:prstGeom prst="rect">
            <a:avLst/>
          </a:prstGeom>
        </p:spPr>
        <p:txBody>
          <a:bodyPr vert="horz" wrap="none" lIns="0" tIns="0" rIns="0" bIns="0" rtlCol="0" anchor="ctr" anchorCtr="0">
            <a:spAutoFit/>
          </a:bodyPr>
          <a:lstStyle/>
          <a:p>
            <a:pPr defTabSz="914400" fontAlgn="base">
              <a:lnSpc>
                <a:spcPct val="90000"/>
              </a:lnSpc>
              <a:spcBef>
                <a:spcPct val="0"/>
              </a:spcBef>
              <a:spcAft>
                <a:spcPct val="0"/>
              </a:spcAft>
              <a:buClr>
                <a:srgbClr val="007DB8"/>
              </a:buClr>
            </a:pPr>
            <a:fld id="{58EC7406-F4CC-4ABF-902E-2AF4E70E5C0F}" type="slidenum">
              <a:rPr lang="en-US" sz="600" smtClean="0">
                <a:solidFill>
                  <a:srgbClr val="000000">
                    <a:lumMod val="50000"/>
                    <a:lumOff val="50000"/>
                  </a:srgbClr>
                </a:solidFill>
              </a:rPr>
              <a:pPr defTabSz="914400" fontAlgn="base">
                <a:lnSpc>
                  <a:spcPct val="90000"/>
                </a:lnSpc>
                <a:spcBef>
                  <a:spcPct val="0"/>
                </a:spcBef>
                <a:spcAft>
                  <a:spcPct val="0"/>
                </a:spcAft>
                <a:buClr>
                  <a:srgbClr val="007DB8"/>
                </a:buClr>
              </a:pPr>
              <a:t>‹#›</a:t>
            </a:fld>
            <a:endParaRPr lang="en-US" sz="600" dirty="0" err="1" smtClean="0">
              <a:solidFill>
                <a:srgbClr val="000000">
                  <a:lumMod val="50000"/>
                  <a:lumOff val="50000"/>
                </a:srgbClr>
              </a:solidFill>
            </a:endParaRPr>
          </a:p>
        </p:txBody>
      </p:sp>
      <p:pic>
        <p:nvPicPr>
          <p:cNvPr id="10" name="Picture 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2133067162"/>
      </p:ext>
    </p:extLst>
  </p:cSld>
  <p:clrMap bg1="dk2" tx1="lt1" bg2="dk1"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5" name="fl" descr="                              Dell - Internal Use - Confidential&#10;"/>
          <p:cNvSpPr txBox="1"/>
          <p:nvPr/>
        </p:nvSpPr>
        <p:spPr>
          <a:xfrm>
            <a:off x="576263" y="5006975"/>
            <a:ext cx="899247" cy="84639"/>
          </a:xfrm>
          <a:prstGeom prst="rect">
            <a:avLst/>
          </a:prstGeom>
          <a:noFill/>
        </p:spPr>
        <p:txBody>
          <a:bodyPr vert="horz" wrap="none" lIns="0" tIns="0" rIns="0" bIns="0" rtlCol="0" anchor="ctr" anchorCtr="0">
            <a:spAutoFit/>
          </a:bodyPr>
          <a:lstStyle/>
          <a:p>
            <a:pPr defTabSz="914400" fontAlgn="base">
              <a:lnSpc>
                <a:spcPct val="90000"/>
              </a:lnSpc>
              <a:spcBef>
                <a:spcPts val="100"/>
              </a:spcBef>
              <a:spcAft>
                <a:spcPts val="100"/>
              </a:spcAft>
              <a:defRPr/>
            </a:pPr>
            <a:r>
              <a:rPr lang="en-US" sz="600" dirty="0" smtClean="0">
                <a:solidFill>
                  <a:srgbClr val="7F7F7F"/>
                </a:solidFill>
              </a:rPr>
              <a:t>© Copyright 2016 Dell Inc.</a:t>
            </a:r>
          </a:p>
        </p:txBody>
      </p:sp>
      <p:sp>
        <p:nvSpPr>
          <p:cNvPr id="20" name="TextBox 19"/>
          <p:cNvSpPr txBox="1"/>
          <p:nvPr/>
        </p:nvSpPr>
        <p:spPr>
          <a:xfrm>
            <a:off x="276035" y="5006975"/>
            <a:ext cx="94039" cy="84639"/>
          </a:xfrm>
          <a:prstGeom prst="rect">
            <a:avLst/>
          </a:prstGeom>
        </p:spPr>
        <p:txBody>
          <a:bodyPr vert="horz" wrap="none" lIns="0" tIns="0" rIns="0" bIns="0" rtlCol="0" anchor="ctr" anchorCtr="0">
            <a:spAutoFit/>
          </a:bodyPr>
          <a:lstStyle/>
          <a:p>
            <a:pPr defTabSz="914400" fontAlgn="base">
              <a:lnSpc>
                <a:spcPct val="90000"/>
              </a:lnSpc>
              <a:spcBef>
                <a:spcPct val="0"/>
              </a:spcBef>
              <a:spcAft>
                <a:spcPct val="0"/>
              </a:spcAft>
              <a:buClr>
                <a:srgbClr val="007DB8"/>
              </a:buClr>
            </a:pPr>
            <a:fld id="{58EC7406-F4CC-4ABF-902E-2AF4E70E5C0F}" type="slidenum">
              <a:rPr lang="en-US" sz="600" smtClean="0">
                <a:solidFill>
                  <a:srgbClr val="000000">
                    <a:lumMod val="50000"/>
                    <a:lumOff val="50000"/>
                  </a:srgbClr>
                </a:solidFill>
              </a:rPr>
              <a:pPr defTabSz="914400" fontAlgn="base">
                <a:lnSpc>
                  <a:spcPct val="90000"/>
                </a:lnSpc>
                <a:spcBef>
                  <a:spcPct val="0"/>
                </a:spcBef>
                <a:spcAft>
                  <a:spcPct val="0"/>
                </a:spcAft>
                <a:buClr>
                  <a:srgbClr val="007DB8"/>
                </a:buClr>
              </a:pPr>
              <a:t>‹#›</a:t>
            </a:fld>
            <a:endParaRPr lang="en-US" sz="600" dirty="0" err="1" smtClean="0">
              <a:solidFill>
                <a:srgbClr val="000000">
                  <a:lumMod val="50000"/>
                  <a:lumOff val="50000"/>
                </a:srgbClr>
              </a:solidFill>
            </a:endParaRPr>
          </a:p>
        </p:txBody>
      </p:sp>
      <p:pic>
        <p:nvPicPr>
          <p:cNvPr id="10" name="Picture 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2059867578"/>
      </p:ext>
    </p:extLst>
  </p:cSld>
  <p:clrMap bg1="dk2" tx1="lt1" bg2="dk1" tx2="lt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5" name="fl" descr="                              Dell - Internal Use - Confidential&#10;"/>
          <p:cNvSpPr txBox="1"/>
          <p:nvPr/>
        </p:nvSpPr>
        <p:spPr>
          <a:xfrm>
            <a:off x="576263" y="5006975"/>
            <a:ext cx="899247" cy="84639"/>
          </a:xfrm>
          <a:prstGeom prst="rect">
            <a:avLst/>
          </a:prstGeom>
          <a:noFill/>
        </p:spPr>
        <p:txBody>
          <a:bodyPr vert="horz" wrap="none" lIns="0" tIns="0" rIns="0" bIns="0" rtlCol="0" anchor="ctr" anchorCtr="0">
            <a:spAutoFit/>
          </a:bodyPr>
          <a:lstStyle/>
          <a:p>
            <a:pPr defTabSz="914400" fontAlgn="base">
              <a:lnSpc>
                <a:spcPct val="90000"/>
              </a:lnSpc>
              <a:spcBef>
                <a:spcPts val="100"/>
              </a:spcBef>
              <a:spcAft>
                <a:spcPts val="100"/>
              </a:spcAft>
              <a:defRPr/>
            </a:pPr>
            <a:r>
              <a:rPr lang="en-US" sz="600" dirty="0" smtClean="0">
                <a:solidFill>
                  <a:srgbClr val="7F7F7F"/>
                </a:solidFill>
              </a:rPr>
              <a:t>© Copyright 2016 Dell Inc.</a:t>
            </a:r>
          </a:p>
        </p:txBody>
      </p:sp>
      <p:sp>
        <p:nvSpPr>
          <p:cNvPr id="20" name="TextBox 19"/>
          <p:cNvSpPr txBox="1"/>
          <p:nvPr/>
        </p:nvSpPr>
        <p:spPr>
          <a:xfrm>
            <a:off x="276035" y="5006975"/>
            <a:ext cx="94039" cy="84639"/>
          </a:xfrm>
          <a:prstGeom prst="rect">
            <a:avLst/>
          </a:prstGeom>
        </p:spPr>
        <p:txBody>
          <a:bodyPr vert="horz" wrap="none" lIns="0" tIns="0" rIns="0" bIns="0" rtlCol="0" anchor="ctr" anchorCtr="0">
            <a:spAutoFit/>
          </a:bodyPr>
          <a:lstStyle/>
          <a:p>
            <a:pPr defTabSz="914400" fontAlgn="base">
              <a:lnSpc>
                <a:spcPct val="90000"/>
              </a:lnSpc>
              <a:spcBef>
                <a:spcPct val="0"/>
              </a:spcBef>
              <a:spcAft>
                <a:spcPct val="0"/>
              </a:spcAft>
              <a:buClr>
                <a:srgbClr val="007DB8"/>
              </a:buClr>
            </a:pPr>
            <a:fld id="{58EC7406-F4CC-4ABF-902E-2AF4E70E5C0F}" type="slidenum">
              <a:rPr lang="en-US" sz="600" smtClean="0">
                <a:solidFill>
                  <a:srgbClr val="000000">
                    <a:lumMod val="50000"/>
                    <a:lumOff val="50000"/>
                  </a:srgbClr>
                </a:solidFill>
              </a:rPr>
              <a:pPr defTabSz="914400" fontAlgn="base">
                <a:lnSpc>
                  <a:spcPct val="90000"/>
                </a:lnSpc>
                <a:spcBef>
                  <a:spcPct val="0"/>
                </a:spcBef>
                <a:spcAft>
                  <a:spcPct val="0"/>
                </a:spcAft>
                <a:buClr>
                  <a:srgbClr val="007DB8"/>
                </a:buClr>
              </a:pPr>
              <a:t>‹#›</a:t>
            </a:fld>
            <a:endParaRPr lang="en-US" sz="600" dirty="0" err="1" smtClean="0">
              <a:solidFill>
                <a:srgbClr val="000000">
                  <a:lumMod val="50000"/>
                  <a:lumOff val="50000"/>
                </a:srgbClr>
              </a:solidFill>
            </a:endParaRPr>
          </a:p>
        </p:txBody>
      </p:sp>
      <p:pic>
        <p:nvPicPr>
          <p:cNvPr id="10" name="Picture 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35512452"/>
      </p:ext>
    </p:extLst>
  </p:cSld>
  <p:clrMap bg1="dk2" tx1="lt1" bg2="dk1" tx2="lt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defTabSz="914400"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defTabSz="914400" fontAlgn="base">
                <a:lnSpc>
                  <a:spcPct val="90000"/>
                </a:lnSpc>
                <a:spcBef>
                  <a:spcPts val="600"/>
                </a:spcBef>
                <a:buClr>
                  <a:srgbClr val="007DB8"/>
                </a:buClr>
              </a:pPr>
              <a:t>4/11/2018</a:t>
            </a:fld>
            <a:endParaRPr lang="en-US" sz="900" dirty="0" smtClean="0">
              <a:solidFill>
                <a:srgbClr val="000000">
                  <a:lumMod val="50000"/>
                  <a:lumOff val="50000"/>
                </a:srgbClr>
              </a:solidFill>
            </a:endParaRPr>
          </a:p>
        </p:txBody>
      </p:sp>
      <p:sp>
        <p:nvSpPr>
          <p:cNvPr id="11" name="TextBox 10"/>
          <p:cNvSpPr txBox="1"/>
          <p:nvPr userDrawn="1"/>
        </p:nvSpPr>
        <p:spPr>
          <a:xfrm>
            <a:off x="295274"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err="1" smtClean="0">
              <a:solidFill>
                <a:srgbClr val="000000">
                  <a:lumMod val="50000"/>
                  <a:lumOff val="50000"/>
                </a:srgbClr>
              </a:solidFill>
            </a:endParaRPr>
          </a:p>
        </p:txBody>
      </p:sp>
      <p:sp>
        <p:nvSpPr>
          <p:cNvPr id="15" name="fl" descr="                              Dell - Internal Use - Confidential&#10;"/>
          <p:cNvSpPr txBox="1"/>
          <p:nvPr userDrawn="1"/>
        </p:nvSpPr>
        <p:spPr>
          <a:xfrm>
            <a:off x="0" y="4821428"/>
            <a:ext cx="9144000" cy="210058"/>
          </a:xfrm>
          <a:prstGeom prst="rect">
            <a:avLst/>
          </a:prstGeom>
          <a:noFill/>
        </p:spPr>
        <p:txBody>
          <a:bodyPr vert="horz" wrap="square" rtlCol="0">
            <a:spAutoFit/>
          </a:bodyPr>
          <a:lstStyle/>
          <a:p>
            <a:pPr defTabSz="914400" fontAlgn="base">
              <a:lnSpc>
                <a:spcPct val="90000"/>
              </a:lnSpc>
              <a:spcBef>
                <a:spcPts val="100"/>
              </a:spcBef>
              <a:spcAft>
                <a:spcPts val="100"/>
              </a:spcAft>
            </a:pPr>
            <a:r>
              <a:rPr lang="en-US" sz="850" b="1" dirty="0" smtClean="0">
                <a:solidFill>
                  <a:srgbClr val="7F7F7F"/>
                </a:solidFill>
                <a:latin typeface="museo sans for dell" panose="02000000000000000000" pitchFamily="2" charset="0"/>
              </a:rPr>
              <a:t>                     </a:t>
            </a:r>
          </a:p>
        </p:txBody>
      </p:sp>
      <p:sp>
        <p:nvSpPr>
          <p:cNvPr id="18" name="TextBox 17"/>
          <p:cNvSpPr txBox="1"/>
          <p:nvPr userDrawn="1"/>
        </p:nvSpPr>
        <p:spPr>
          <a:xfrm>
            <a:off x="295274"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err="1" smtClean="0">
              <a:solidFill>
                <a:srgbClr val="000000">
                  <a:lumMod val="50000"/>
                  <a:lumOff val="50000"/>
                </a:srgbClr>
              </a:solidFill>
            </a:endParaRPr>
          </a:p>
        </p:txBody>
      </p:sp>
      <p:sp>
        <p:nvSpPr>
          <p:cNvPr id="20" name="TextBox 19"/>
          <p:cNvSpPr txBox="1"/>
          <p:nvPr userDrawn="1"/>
        </p:nvSpPr>
        <p:spPr>
          <a:xfrm>
            <a:off x="295274"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err="1" smtClean="0">
              <a:solidFill>
                <a:srgbClr val="000000">
                  <a:lumMod val="50000"/>
                  <a:lumOff val="50000"/>
                </a:srgbClr>
              </a:solidFill>
            </a:endParaRPr>
          </a:p>
        </p:txBody>
      </p:sp>
      <p:pic>
        <p:nvPicPr>
          <p:cNvPr id="10" name="Picture 9"/>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12" name="TextBox 11"/>
          <p:cNvSpPr txBox="1"/>
          <p:nvPr userDrawn="1"/>
        </p:nvSpPr>
        <p:spPr>
          <a:xfrm>
            <a:off x="497072"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smtClean="0">
              <a:solidFill>
                <a:srgbClr val="000000">
                  <a:lumMod val="50000"/>
                  <a:lumOff val="50000"/>
                </a:srgbClr>
              </a:solidFill>
            </a:endParaRPr>
          </a:p>
        </p:txBody>
      </p:sp>
      <p:sp>
        <p:nvSpPr>
          <p:cNvPr id="17" name="TextBox 16"/>
          <p:cNvSpPr txBox="1"/>
          <p:nvPr userDrawn="1"/>
        </p:nvSpPr>
        <p:spPr>
          <a:xfrm>
            <a:off x="472006" y="4873847"/>
            <a:ext cx="265176" cy="89154"/>
          </a:xfrm>
          <a:prstGeom prst="rect">
            <a:avLst/>
          </a:prstGeom>
        </p:spPr>
        <p:txBody>
          <a:bodyPr vert="horz" lIns="0" tIns="0" rIns="0" bIns="0" rtlCol="0" anchor="ctr">
            <a:noAutofit/>
          </a:bodyPr>
          <a:lstStyle/>
          <a:p>
            <a:pPr defTabSz="914400" fontAlgn="base">
              <a:lnSpc>
                <a:spcPct val="90000"/>
              </a:lnSpc>
              <a:spcBef>
                <a:spcPct val="0"/>
              </a:spcBef>
              <a:spcAft>
                <a:spcPct val="0"/>
              </a:spcAft>
              <a:buClr>
                <a:srgbClr val="007DB8"/>
              </a:buClr>
            </a:pPr>
            <a:endParaRPr lang="en-US" sz="900" dirty="0" smtClean="0">
              <a:solidFill>
                <a:srgbClr val="000000">
                  <a:lumMod val="50000"/>
                  <a:lumOff val="50000"/>
                </a:srgbClr>
              </a:solidFill>
            </a:endParaRPr>
          </a:p>
        </p:txBody>
      </p:sp>
    </p:spTree>
    <p:extLst>
      <p:ext uri="{BB962C8B-B14F-4D97-AF65-F5344CB8AC3E}">
        <p14:creationId xmlns:p14="http://schemas.microsoft.com/office/powerpoint/2010/main" val="1781141153"/>
      </p:ext>
    </p:extLst>
  </p:cSld>
  <p:clrMap bg1="dk2" tx1="lt1" bg2="dk1" tx2="lt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123.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slides/_rels/slide4.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png"/><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20.emf"/><Relationship Id="rId11" Type="http://schemas.openxmlformats.org/officeDocument/2006/relationships/image" Target="../media/image32.png"/><Relationship Id="rId5" Type="http://schemas.openxmlformats.org/officeDocument/2006/relationships/image" Target="../media/image19.emf"/><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18.emf"/><Relationship Id="rId9" Type="http://schemas.openxmlformats.org/officeDocument/2006/relationships/image" Target="../media/image30.pn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hmfkIaqY3sQ"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46.png"/><Relationship Id="rId5" Type="http://schemas.openxmlformats.org/officeDocument/2006/relationships/image" Target="../media/image36.png"/><Relationship Id="rId15" Type="http://schemas.openxmlformats.org/officeDocument/2006/relationships/image" Target="../media/image31.png"/><Relationship Id="rId10" Type="http://schemas.openxmlformats.org/officeDocument/2006/relationships/image" Target="../media/image45.jpg"/><Relationship Id="rId4" Type="http://schemas.openxmlformats.org/officeDocument/2006/relationships/image" Target="../media/image41.jpeg"/><Relationship Id="rId9" Type="http://schemas.openxmlformats.org/officeDocument/2006/relationships/image" Target="../media/image44.png"/><Relationship Id="rId1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txBox="1">
            <a:spLocks/>
          </p:cNvSpPr>
          <p:nvPr/>
        </p:nvSpPr>
        <p:spPr>
          <a:xfrm>
            <a:off x="274319" y="290332"/>
            <a:ext cx="7040881" cy="1661993"/>
          </a:xfrm>
          <a:prstGeom prst="rect">
            <a:avLst/>
          </a:prstGeom>
          <a:effectLst>
            <a:outerShdw blurRad="50800" dist="38100" algn="l" rotWithShape="0">
              <a:prstClr val="black">
                <a:alpha val="40000"/>
              </a:prstClr>
            </a:outerShdw>
          </a:effectLst>
        </p:spPr>
        <p:txBody>
          <a:bodyPr wrap="square" lIns="0" rIns="0" anchor="b" anchorCtr="0">
            <a:noAutofit/>
          </a:bodyPr>
          <a:lstStyle>
            <a:lvl1pPr algn="ctr" defTabSz="457200" rtl="0" eaLnBrk="1" latinLnBrk="0" hangingPunct="1">
              <a:spcBef>
                <a:spcPct val="0"/>
              </a:spcBef>
              <a:buNone/>
              <a:defRPr lang="en-US" sz="5400" i="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algn="l" fontAlgn="base">
              <a:spcAft>
                <a:spcPct val="0"/>
              </a:spcAft>
              <a:defRPr/>
            </a:pPr>
            <a:r>
              <a:rPr sz="4000" b="1" dirty="0" smtClean="0">
                <a:solidFill>
                  <a:srgbClr val="FFFFFF"/>
                </a:solidFill>
              </a:rPr>
              <a:t>Smart Greenhouse</a:t>
            </a:r>
            <a:endParaRPr sz="4000" b="1" dirty="0">
              <a:solidFill>
                <a:srgbClr val="FFFFFF"/>
              </a:solidFill>
            </a:endParaRPr>
          </a:p>
        </p:txBody>
      </p:sp>
      <p:sp>
        <p:nvSpPr>
          <p:cNvPr id="6" name="Rectangle 5"/>
          <p:cNvSpPr/>
          <p:nvPr/>
        </p:nvSpPr>
        <p:spPr>
          <a:xfrm>
            <a:off x="274319" y="4120575"/>
            <a:ext cx="6202682" cy="5847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SG" sz="1600" b="1" dirty="0" smtClean="0">
                <a:solidFill>
                  <a:srgbClr val="FFFFFF"/>
                </a:solidFill>
                <a:ea typeface="Calibri" panose="020F0502020204030204" pitchFamily="34" charset="0"/>
                <a:cs typeface="Arial" panose="020B0604020202020204" pitchFamily="34" charset="0"/>
              </a:rPr>
              <a:t>Customer Solution </a:t>
            </a:r>
            <a:r>
              <a:rPr lang="en-SG" sz="1600" b="1" dirty="0" err="1" smtClean="0">
                <a:solidFill>
                  <a:srgbClr val="FFFFFF"/>
                </a:solidFill>
                <a:ea typeface="Calibri" panose="020F0502020204030204" pitchFamily="34" charset="0"/>
                <a:cs typeface="Arial" panose="020B0604020202020204" pitchFamily="34" charset="0"/>
              </a:rPr>
              <a:t>Center</a:t>
            </a:r>
            <a:endParaRPr lang="en-US" sz="1600" b="1" dirty="0" smtClean="0">
              <a:solidFill>
                <a:srgbClr val="FFFFFF"/>
              </a:solidFill>
              <a:ea typeface="Calibri" panose="020F0502020204030204" pitchFamily="34" charset="0"/>
              <a:cs typeface="Arial" panose="020B0604020202020204" pitchFamily="34" charset="0"/>
            </a:endParaRPr>
          </a:p>
          <a:p>
            <a:pPr fontAlgn="base">
              <a:spcBef>
                <a:spcPct val="0"/>
              </a:spcBef>
              <a:spcAft>
                <a:spcPct val="0"/>
              </a:spcAft>
            </a:pPr>
            <a:endParaRPr lang="en-US" sz="1600" dirty="0" smtClean="0">
              <a:solidFill>
                <a:srgbClr val="FFFFFF"/>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60037121"/>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74320" y="294163"/>
            <a:ext cx="5200791" cy="1058388"/>
          </a:xfrm>
        </p:spPr>
        <p:txBody>
          <a:bodyPr>
            <a:normAutofit/>
          </a:bodyPr>
          <a:lstStyle/>
          <a:p>
            <a:r>
              <a:rPr lang="en-SG" sz="4400" dirty="0" smtClean="0"/>
              <a:t>Introduction</a:t>
            </a:r>
            <a:endParaRPr lang="en-US" sz="4400" dirty="0"/>
          </a:p>
        </p:txBody>
      </p:sp>
      <p:sp>
        <p:nvSpPr>
          <p:cNvPr id="4" name="Content Placeholder 3"/>
          <p:cNvSpPr>
            <a:spLocks noGrp="1"/>
          </p:cNvSpPr>
          <p:nvPr>
            <p:ph type="subTitle" idx="1"/>
          </p:nvPr>
        </p:nvSpPr>
        <p:spPr>
          <a:xfrm>
            <a:off x="274320" y="1581150"/>
            <a:ext cx="8488680" cy="1919817"/>
          </a:xfrm>
        </p:spPr>
        <p:txBody>
          <a:bodyPr>
            <a:normAutofit/>
          </a:bodyPr>
          <a:lstStyle/>
          <a:p>
            <a:pPr algn="just"/>
            <a:r>
              <a:rPr lang="en-SG" sz="1600" dirty="0"/>
              <a:t>It is no longer sustainable to chop down tress to grow crops on the </a:t>
            </a:r>
            <a:r>
              <a:rPr lang="en-SG" sz="1600" dirty="0" smtClean="0"/>
              <a:t>land. </a:t>
            </a:r>
            <a:r>
              <a:rPr lang="en-SG" sz="1600" dirty="0"/>
              <a:t>Greenhouse farming is one of the ways to grow crops in a sustainable manner. Greenhouse uses less water, no pesticides are required and has very high yield.</a:t>
            </a:r>
          </a:p>
          <a:p>
            <a:pPr algn="just"/>
            <a:r>
              <a:rPr lang="en-SG" sz="1600" dirty="0"/>
              <a:t>In this demo, we demonstrate how a greenhouse is transformed using Dell Technologies.</a:t>
            </a:r>
          </a:p>
          <a:p>
            <a:endParaRPr lang="en-US" sz="1600" dirty="0"/>
          </a:p>
        </p:txBody>
      </p:sp>
    </p:spTree>
    <p:extLst>
      <p:ext uri="{BB962C8B-B14F-4D97-AF65-F5344CB8AC3E}">
        <p14:creationId xmlns:p14="http://schemas.microsoft.com/office/powerpoint/2010/main" val="3228075225"/>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txBox="1">
            <a:spLocks/>
          </p:cNvSpPr>
          <p:nvPr/>
        </p:nvSpPr>
        <p:spPr bwMode="auto">
          <a:xfrm>
            <a:off x="307131" y="158165"/>
            <a:ext cx="8560643" cy="328698"/>
          </a:xfrm>
          <a:prstGeom prst="rect">
            <a:avLst/>
          </a:prstGeom>
          <a:noFill/>
          <a:ln w="9525">
            <a:noFill/>
            <a:miter lim="800000"/>
            <a:headEnd/>
            <a:tailEnd/>
          </a:ln>
        </p:spPr>
        <p:txBody>
          <a:bodyPr vert="horz" wrap="square" lIns="0" tIns="0" rIns="0" bIns="0" numCol="1" anchor="b" anchorCtr="0" compatLnSpc="1">
            <a:prstTxWarp prst="textNoShape">
              <a:avLst/>
            </a:prstTxWarp>
            <a:noAutofit/>
          </a:bodyPr>
          <a:lstStyle>
            <a:lvl1pPr algn="ctr" rtl="0" eaLnBrk="1" fontAlgn="base" hangingPunct="1">
              <a:lnSpc>
                <a:spcPct val="90000"/>
              </a:lnSpc>
              <a:spcBef>
                <a:spcPct val="0"/>
              </a:spcBef>
              <a:spcAft>
                <a:spcPct val="0"/>
              </a:spcAft>
              <a:defRPr sz="4500" b="0" cap="none" baseline="0">
                <a:solidFill>
                  <a:schemeClr val="tx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l"/>
            <a:r>
              <a:rPr lang="en-US" sz="2800" kern="0" dirty="0" smtClean="0">
                <a:solidFill>
                  <a:srgbClr val="FFFFFF"/>
                </a:solidFill>
                <a:latin typeface="+mj-lt"/>
              </a:rPr>
              <a:t>Smart infrastructure enables efficient enterprise IoT </a:t>
            </a:r>
            <a:endParaRPr lang="en-US" sz="2800" kern="0" dirty="0">
              <a:solidFill>
                <a:srgbClr val="FFFFFF"/>
              </a:solidFill>
              <a:latin typeface="+mj-lt"/>
            </a:endParaRPr>
          </a:p>
        </p:txBody>
      </p:sp>
      <p:sp>
        <p:nvSpPr>
          <p:cNvPr id="2" name="Rectangle 1"/>
          <p:cNvSpPr/>
          <p:nvPr/>
        </p:nvSpPr>
        <p:spPr>
          <a:xfrm>
            <a:off x="8201761" y="4463332"/>
            <a:ext cx="768984" cy="6134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1" name="Group 10"/>
          <p:cNvGrpSpPr/>
          <p:nvPr/>
        </p:nvGrpSpPr>
        <p:grpSpPr>
          <a:xfrm>
            <a:off x="307133" y="4560034"/>
            <a:ext cx="8663612" cy="411061"/>
            <a:chOff x="1075569" y="3869891"/>
            <a:chExt cx="7608305" cy="390835"/>
          </a:xfrm>
        </p:grpSpPr>
        <p:grpSp>
          <p:nvGrpSpPr>
            <p:cNvPr id="205" name="Group 204"/>
            <p:cNvGrpSpPr/>
            <p:nvPr/>
          </p:nvGrpSpPr>
          <p:grpSpPr>
            <a:xfrm>
              <a:off x="1075569" y="3869891"/>
              <a:ext cx="7608305" cy="390835"/>
              <a:chOff x="1919143" y="3793842"/>
              <a:chExt cx="6803161" cy="358672"/>
            </a:xfrm>
            <a:solidFill>
              <a:srgbClr val="88CC00"/>
            </a:solidFill>
          </p:grpSpPr>
          <p:sp>
            <p:nvSpPr>
              <p:cNvPr id="206" name="Right Arrow 205"/>
              <p:cNvSpPr/>
              <p:nvPr/>
            </p:nvSpPr>
            <p:spPr>
              <a:xfrm rot="10800000">
                <a:off x="1919143" y="3793842"/>
                <a:ext cx="3262294" cy="358671"/>
              </a:xfrm>
              <a:prstGeom prst="rightArrow">
                <a:avLst>
                  <a:gd name="adj1" fmla="val 52940"/>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Right Arrow 206"/>
              <p:cNvSpPr/>
              <p:nvPr/>
            </p:nvSpPr>
            <p:spPr>
              <a:xfrm>
                <a:off x="5165671" y="3793843"/>
                <a:ext cx="3556633" cy="358671"/>
              </a:xfrm>
              <a:prstGeom prst="rightArrow">
                <a:avLst>
                  <a:gd name="adj1" fmla="val 52940"/>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20" name="Freeform 40"/>
            <p:cNvSpPr>
              <a:spLocks noEditPoints="1"/>
            </p:cNvSpPr>
            <p:nvPr/>
          </p:nvSpPr>
          <p:spPr bwMode="auto">
            <a:xfrm>
              <a:off x="3074146" y="3972111"/>
              <a:ext cx="157306" cy="184573"/>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3" y="84"/>
                    <a:pt x="140" y="90"/>
                    <a:pt x="140" y="98"/>
                  </a:cubicBezTo>
                  <a:close/>
                  <a:moveTo>
                    <a:pt x="56" y="98"/>
                  </a:moveTo>
                  <a:lnTo>
                    <a:pt x="56" y="98"/>
                  </a:lnTo>
                  <a:cubicBezTo>
                    <a:pt x="56" y="59"/>
                    <a:pt x="87" y="28"/>
                    <a:pt x="126" y="28"/>
                  </a:cubicBezTo>
                  <a:cubicBezTo>
                    <a:pt x="164"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2" name="Freeform 42"/>
            <p:cNvSpPr>
              <a:spLocks/>
            </p:cNvSpPr>
            <p:nvPr/>
          </p:nvSpPr>
          <p:spPr bwMode="auto">
            <a:xfrm>
              <a:off x="3143361" y="4011299"/>
              <a:ext cx="18877" cy="2307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1" y="0"/>
                    <a:pt x="28" y="6"/>
                    <a:pt x="28" y="14"/>
                  </a:cubicBez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3" name="Freeform 44"/>
            <p:cNvSpPr>
              <a:spLocks/>
            </p:cNvSpPr>
            <p:nvPr/>
          </p:nvSpPr>
          <p:spPr bwMode="auto">
            <a:xfrm>
              <a:off x="3128679" y="4070026"/>
              <a:ext cx="48241" cy="44046"/>
            </a:xfrm>
            <a:custGeom>
              <a:avLst/>
              <a:gdLst>
                <a:gd name="T0" fmla="*/ 78 w 78"/>
                <a:gd name="T1" fmla="*/ 43 h 77"/>
                <a:gd name="T2" fmla="*/ 78 w 78"/>
                <a:gd name="T3" fmla="*/ 43 h 77"/>
                <a:gd name="T4" fmla="*/ 34 w 78"/>
                <a:gd name="T5" fmla="*/ 77 h 77"/>
                <a:gd name="T6" fmla="*/ 0 w 78"/>
                <a:gd name="T7" fmla="*/ 34 h 77"/>
                <a:gd name="T8" fmla="*/ 43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4" y="77"/>
                  </a:lnTo>
                  <a:lnTo>
                    <a:pt x="0" y="34"/>
                  </a:lnTo>
                  <a:lnTo>
                    <a:pt x="43" y="0"/>
                  </a:lnTo>
                  <a:lnTo>
                    <a:pt x="78" y="43"/>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4" name="Freeform 45"/>
            <p:cNvSpPr>
              <a:spLocks noEditPoints="1"/>
            </p:cNvSpPr>
            <p:nvPr/>
          </p:nvSpPr>
          <p:spPr bwMode="auto">
            <a:xfrm>
              <a:off x="3260816" y="4003572"/>
              <a:ext cx="159404" cy="146819"/>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1 h 256"/>
                <a:gd name="T14" fmla="*/ 225 w 256"/>
                <a:gd name="T15" fmla="*/ 44 h 256"/>
                <a:gd name="T16" fmla="*/ 192 w 256"/>
                <a:gd name="T17" fmla="*/ 27 h 256"/>
                <a:gd name="T18" fmla="*/ 183 w 256"/>
                <a:gd name="T19" fmla="*/ 35 h 256"/>
                <a:gd name="T20" fmla="*/ 153 w 256"/>
                <a:gd name="T21" fmla="*/ 24 h 256"/>
                <a:gd name="T22" fmla="*/ 152 w 256"/>
                <a:gd name="T23" fmla="*/ 22 h 256"/>
                <a:gd name="T24" fmla="*/ 140 w 256"/>
                <a:gd name="T25" fmla="*/ 0 h 256"/>
                <a:gd name="T26" fmla="*/ 105 w 256"/>
                <a:gd name="T27" fmla="*/ 11 h 256"/>
                <a:gd name="T28" fmla="*/ 103 w 256"/>
                <a:gd name="T29" fmla="*/ 24 h 256"/>
                <a:gd name="T30" fmla="*/ 69 w 256"/>
                <a:gd name="T31" fmla="*/ 38 h 256"/>
                <a:gd name="T32" fmla="*/ 60 w 256"/>
                <a:gd name="T33" fmla="*/ 31 h 256"/>
                <a:gd name="T34" fmla="*/ 27 w 256"/>
                <a:gd name="T35" fmla="*/ 47 h 256"/>
                <a:gd name="T36" fmla="*/ 27 w 256"/>
                <a:gd name="T37" fmla="*/ 64 h 256"/>
                <a:gd name="T38" fmla="*/ 35 w 256"/>
                <a:gd name="T39" fmla="*/ 74 h 256"/>
                <a:gd name="T40" fmla="*/ 24 w 256"/>
                <a:gd name="T41" fmla="*/ 103 h 256"/>
                <a:gd name="T42" fmla="*/ 11 w 256"/>
                <a:gd name="T43" fmla="*/ 104 h 256"/>
                <a:gd name="T44" fmla="*/ 0 w 256"/>
                <a:gd name="T45" fmla="*/ 139 h 256"/>
                <a:gd name="T46" fmla="*/ 22 w 256"/>
                <a:gd name="T47" fmla="*/ 151 h 256"/>
                <a:gd name="T48" fmla="*/ 38 w 256"/>
                <a:gd name="T49" fmla="*/ 185 h 256"/>
                <a:gd name="T50" fmla="*/ 38 w 256"/>
                <a:gd name="T51" fmla="*/ 187 h 256"/>
                <a:gd name="T52" fmla="*/ 30 w 256"/>
                <a:gd name="T53" fmla="*/ 212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5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2" y="104"/>
                    <a:pt x="232" y="103"/>
                  </a:cubicBezTo>
                  <a:lnTo>
                    <a:pt x="218" y="70"/>
                  </a:lnTo>
                  <a:lnTo>
                    <a:pt x="218" y="69"/>
                  </a:lnTo>
                  <a:cubicBezTo>
                    <a:pt x="218" y="69"/>
                    <a:pt x="218" y="68"/>
                    <a:pt x="218" y="68"/>
                  </a:cubicBezTo>
                  <a:lnTo>
                    <a:pt x="225" y="61"/>
                  </a:lnTo>
                  <a:cubicBezTo>
                    <a:pt x="227" y="58"/>
                    <a:pt x="228" y="55"/>
                    <a:pt x="228" y="52"/>
                  </a:cubicBezTo>
                  <a:cubicBezTo>
                    <a:pt x="228" y="49"/>
                    <a:pt x="227" y="46"/>
                    <a:pt x="225" y="44"/>
                  </a:cubicBezTo>
                  <a:lnTo>
                    <a:pt x="208" y="27"/>
                  </a:lnTo>
                  <a:cubicBezTo>
                    <a:pt x="204" y="23"/>
                    <a:pt x="196" y="23"/>
                    <a:pt x="192" y="27"/>
                  </a:cubicBezTo>
                  <a:lnTo>
                    <a:pt x="184" y="35"/>
                  </a:lnTo>
                  <a:cubicBezTo>
                    <a:pt x="184" y="35"/>
                    <a:pt x="183" y="35"/>
                    <a:pt x="183" y="35"/>
                  </a:cubicBezTo>
                  <a:cubicBezTo>
                    <a:pt x="182" y="35"/>
                    <a:pt x="182" y="35"/>
                    <a:pt x="182" y="35"/>
                  </a:cubicBezTo>
                  <a:lnTo>
                    <a:pt x="153" y="24"/>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3" y="24"/>
                  </a:cubicBezTo>
                  <a:lnTo>
                    <a:pt x="70" y="38"/>
                  </a:lnTo>
                  <a:lnTo>
                    <a:pt x="69" y="38"/>
                  </a:lnTo>
                  <a:cubicBezTo>
                    <a:pt x="69" y="38"/>
                    <a:pt x="68" y="38"/>
                    <a:pt x="68" y="38"/>
                  </a:cubicBezTo>
                  <a:lnTo>
                    <a:pt x="60" y="31"/>
                  </a:lnTo>
                  <a:cubicBezTo>
                    <a:pt x="56" y="26"/>
                    <a:pt x="48" y="26"/>
                    <a:pt x="44" y="31"/>
                  </a:cubicBezTo>
                  <a:lnTo>
                    <a:pt x="27" y="47"/>
                  </a:lnTo>
                  <a:cubicBezTo>
                    <a:pt x="25" y="50"/>
                    <a:pt x="24" y="52"/>
                    <a:pt x="24" y="56"/>
                  </a:cubicBezTo>
                  <a:cubicBezTo>
                    <a:pt x="24" y="59"/>
                    <a:pt x="25" y="62"/>
                    <a:pt x="27" y="64"/>
                  </a:cubicBezTo>
                  <a:lnTo>
                    <a:pt x="35" y="72"/>
                  </a:lnTo>
                  <a:cubicBezTo>
                    <a:pt x="35" y="72"/>
                    <a:pt x="36" y="73"/>
                    <a:pt x="35" y="74"/>
                  </a:cubicBezTo>
                  <a:lnTo>
                    <a:pt x="24" y="103"/>
                  </a:lnTo>
                  <a:lnTo>
                    <a:pt x="24" y="103"/>
                  </a:lnTo>
                  <a:cubicBezTo>
                    <a:pt x="24" y="104"/>
                    <a:pt x="23" y="104"/>
                    <a:pt x="22" y="104"/>
                  </a:cubicBezTo>
                  <a:lnTo>
                    <a:pt x="11" y="104"/>
                  </a:lnTo>
                  <a:cubicBezTo>
                    <a:pt x="5" y="104"/>
                    <a:pt x="0" y="109"/>
                    <a:pt x="0" y="116"/>
                  </a:cubicBezTo>
                  <a:lnTo>
                    <a:pt x="0" y="139"/>
                  </a:lnTo>
                  <a:cubicBezTo>
                    <a:pt x="0" y="146"/>
                    <a:pt x="5" y="151"/>
                    <a:pt x="11" y="151"/>
                  </a:cubicBezTo>
                  <a:lnTo>
                    <a:pt x="22" y="151"/>
                  </a:lnTo>
                  <a:cubicBezTo>
                    <a:pt x="23" y="151"/>
                    <a:pt x="24" y="152"/>
                    <a:pt x="24" y="152"/>
                  </a:cubicBezTo>
                  <a:lnTo>
                    <a:pt x="38" y="185"/>
                  </a:lnTo>
                  <a:lnTo>
                    <a:pt x="38" y="186"/>
                  </a:lnTo>
                  <a:cubicBezTo>
                    <a:pt x="38" y="186"/>
                    <a:pt x="38" y="187"/>
                    <a:pt x="38" y="187"/>
                  </a:cubicBezTo>
                  <a:lnTo>
                    <a:pt x="30" y="195"/>
                  </a:lnTo>
                  <a:cubicBezTo>
                    <a:pt x="26" y="200"/>
                    <a:pt x="26" y="207"/>
                    <a:pt x="30" y="212"/>
                  </a:cubicBezTo>
                  <a:lnTo>
                    <a:pt x="47" y="228"/>
                  </a:lnTo>
                  <a:cubicBezTo>
                    <a:pt x="52" y="233"/>
                    <a:pt x="59" y="233"/>
                    <a:pt x="64" y="228"/>
                  </a:cubicBezTo>
                  <a:lnTo>
                    <a:pt x="72" y="220"/>
                  </a:lnTo>
                  <a:cubicBezTo>
                    <a:pt x="72" y="220"/>
                    <a:pt x="73" y="220"/>
                    <a:pt x="74" y="220"/>
                  </a:cubicBezTo>
                  <a:lnTo>
                    <a:pt x="103" y="232"/>
                  </a:lnTo>
                  <a:lnTo>
                    <a:pt x="104" y="232"/>
                  </a:lnTo>
                  <a:cubicBezTo>
                    <a:pt x="104" y="232"/>
                    <a:pt x="105" y="233"/>
                    <a:pt x="105" y="233"/>
                  </a:cubicBezTo>
                  <a:lnTo>
                    <a:pt x="105" y="244"/>
                  </a:lnTo>
                  <a:cubicBezTo>
                    <a:pt x="105" y="251"/>
                    <a:pt x="110" y="256"/>
                    <a:pt x="116" y="256"/>
                  </a:cubicBezTo>
                  <a:lnTo>
                    <a:pt x="140" y="256"/>
                  </a:lnTo>
                  <a:cubicBezTo>
                    <a:pt x="146" y="256"/>
                    <a:pt x="152" y="251"/>
                    <a:pt x="152" y="244"/>
                  </a:cubicBezTo>
                  <a:lnTo>
                    <a:pt x="152" y="233"/>
                  </a:lnTo>
                  <a:cubicBezTo>
                    <a:pt x="152" y="233"/>
                    <a:pt x="152" y="232"/>
                    <a:pt x="153" y="232"/>
                  </a:cubicBezTo>
                  <a:lnTo>
                    <a:pt x="185" y="218"/>
                  </a:lnTo>
                  <a:lnTo>
                    <a:pt x="186" y="218"/>
                  </a:lnTo>
                  <a:cubicBezTo>
                    <a:pt x="186" y="218"/>
                    <a:pt x="188" y="218"/>
                    <a:pt x="188" y="218"/>
                  </a:cubicBezTo>
                  <a:lnTo>
                    <a:pt x="195" y="225"/>
                  </a:lnTo>
                  <a:cubicBezTo>
                    <a:pt x="199" y="230"/>
                    <a:pt x="207" y="230"/>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0" y="151"/>
                    <a:pt x="256" y="146"/>
                    <a:pt x="256" y="139"/>
                  </a:cubicBezTo>
                  <a:lnTo>
                    <a:pt x="256" y="116"/>
                  </a:lnTo>
                  <a:cubicBezTo>
                    <a:pt x="256" y="109"/>
                    <a:pt x="250" y="104"/>
                    <a:pt x="244" y="10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226" name="Picture 225"/>
            <p:cNvPicPr>
              <a:picLocks noChangeAspect="1"/>
            </p:cNvPicPr>
            <p:nvPr/>
          </p:nvPicPr>
          <p:blipFill>
            <a:blip r:embed="rId3"/>
            <a:stretch>
              <a:fillRect/>
            </a:stretch>
          </p:blipFill>
          <p:spPr>
            <a:xfrm>
              <a:off x="3466564" y="3979388"/>
              <a:ext cx="262575" cy="178697"/>
            </a:xfrm>
            <a:prstGeom prst="rect">
              <a:avLst/>
            </a:prstGeom>
          </p:spPr>
        </p:pic>
        <p:sp>
          <p:nvSpPr>
            <p:cNvPr id="7" name="TextBox 6"/>
            <p:cNvSpPr txBox="1"/>
            <p:nvPr/>
          </p:nvSpPr>
          <p:spPr>
            <a:xfrm>
              <a:off x="3724891" y="3962710"/>
              <a:ext cx="2154128" cy="232643"/>
            </a:xfrm>
            <a:prstGeom prst="rect">
              <a:avLst/>
            </a:prstGeom>
            <a:noFill/>
          </p:spPr>
          <p:txBody>
            <a:bodyPr wrap="none" rtlCol="0">
              <a:spAutoFit/>
            </a:bodyPr>
            <a:lstStyle/>
            <a:p>
              <a:pPr>
                <a:lnSpc>
                  <a:spcPct val="90000"/>
                </a:lnSpc>
                <a:spcBef>
                  <a:spcPts val="100"/>
                </a:spcBef>
                <a:spcAft>
                  <a:spcPts val="100"/>
                </a:spcAft>
              </a:pPr>
              <a:r>
                <a:rPr lang="en-US" sz="1100" b="1" dirty="0" smtClean="0">
                  <a:solidFill>
                    <a:srgbClr val="444444"/>
                  </a:solidFill>
                  <a:latin typeface="+mn-lt"/>
                </a:rPr>
                <a:t>Security, Manageability, Analytics</a:t>
              </a:r>
            </a:p>
          </p:txBody>
        </p:sp>
      </p:grpSp>
      <p:grpSp>
        <p:nvGrpSpPr>
          <p:cNvPr id="130" name="Group 129"/>
          <p:cNvGrpSpPr/>
          <p:nvPr/>
        </p:nvGrpSpPr>
        <p:grpSpPr>
          <a:xfrm>
            <a:off x="-313318" y="805810"/>
            <a:ext cx="9105911" cy="3701410"/>
            <a:chOff x="-418554" y="495341"/>
            <a:chExt cx="9383541" cy="3814265"/>
          </a:xfrm>
        </p:grpSpPr>
        <p:grpSp>
          <p:nvGrpSpPr>
            <p:cNvPr id="131" name="Group 130"/>
            <p:cNvGrpSpPr/>
            <p:nvPr/>
          </p:nvGrpSpPr>
          <p:grpSpPr>
            <a:xfrm>
              <a:off x="-418554" y="919571"/>
              <a:ext cx="7271348" cy="3150354"/>
              <a:chOff x="-411434" y="926964"/>
              <a:chExt cx="7169214" cy="3106104"/>
            </a:xfrm>
          </p:grpSpPr>
          <p:grpSp>
            <p:nvGrpSpPr>
              <p:cNvPr id="345" name="Group 344"/>
              <p:cNvGrpSpPr/>
              <p:nvPr/>
            </p:nvGrpSpPr>
            <p:grpSpPr>
              <a:xfrm>
                <a:off x="-411434" y="926964"/>
                <a:ext cx="7169214" cy="3106104"/>
                <a:chOff x="623734" y="665231"/>
                <a:chExt cx="7355467" cy="3186799"/>
              </a:xfrm>
            </p:grpSpPr>
            <p:grpSp>
              <p:nvGrpSpPr>
                <p:cNvPr id="354" name="Group 353"/>
                <p:cNvGrpSpPr/>
                <p:nvPr/>
              </p:nvGrpSpPr>
              <p:grpSpPr>
                <a:xfrm>
                  <a:off x="623734" y="665231"/>
                  <a:ext cx="6925767" cy="2641510"/>
                  <a:chOff x="623734" y="665231"/>
                  <a:chExt cx="6925767" cy="2641510"/>
                </a:xfrm>
              </p:grpSpPr>
              <p:sp>
                <p:nvSpPr>
                  <p:cNvPr id="356" name="Freeform 5"/>
                  <p:cNvSpPr>
                    <a:spLocks/>
                  </p:cNvSpPr>
                  <p:nvPr/>
                </p:nvSpPr>
                <p:spPr bwMode="auto">
                  <a:xfrm>
                    <a:off x="2248536" y="665231"/>
                    <a:ext cx="3997069" cy="2417623"/>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alpha val="14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7" name="Freeform 5"/>
                  <p:cNvSpPr>
                    <a:spLocks/>
                  </p:cNvSpPr>
                  <p:nvPr/>
                </p:nvSpPr>
                <p:spPr bwMode="auto">
                  <a:xfrm>
                    <a:off x="623734" y="1300103"/>
                    <a:ext cx="3317586" cy="2006638"/>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alpha val="16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8" name="Freeform 5"/>
                  <p:cNvSpPr>
                    <a:spLocks/>
                  </p:cNvSpPr>
                  <p:nvPr/>
                </p:nvSpPr>
                <p:spPr bwMode="auto">
                  <a:xfrm>
                    <a:off x="4231915" y="1115641"/>
                    <a:ext cx="3317586" cy="2006638"/>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alpha val="22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55" name="Rectangle 354"/>
                <p:cNvSpPr/>
                <p:nvPr/>
              </p:nvSpPr>
              <p:spPr>
                <a:xfrm>
                  <a:off x="950341" y="2315926"/>
                  <a:ext cx="7028860" cy="15361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cxnSp>
            <p:nvCxnSpPr>
              <p:cNvPr id="346" name="Straight Connector 345"/>
              <p:cNvCxnSpPr/>
              <p:nvPr/>
            </p:nvCxnSpPr>
            <p:spPr>
              <a:xfrm>
                <a:off x="287237" y="2667785"/>
                <a:ext cx="2884588"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1507603" y="2839426"/>
                <a:ext cx="2884588"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961247" y="2999189"/>
                <a:ext cx="2884588"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281154" y="2837455"/>
                <a:ext cx="1038472"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281154" y="2989855"/>
                <a:ext cx="546543"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338714" y="2667785"/>
                <a:ext cx="2884588"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4735801" y="2824325"/>
                <a:ext cx="1580580"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3973896" y="3003375"/>
                <a:ext cx="2342485"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pic>
          <p:nvPicPr>
            <p:cNvPr id="132" name="Picture 131"/>
            <p:cNvPicPr>
              <a:picLocks noChangeAspect="1"/>
            </p:cNvPicPr>
            <p:nvPr/>
          </p:nvPicPr>
          <p:blipFill>
            <a:blip r:embed="rId4"/>
            <a:stretch>
              <a:fillRect/>
            </a:stretch>
          </p:blipFill>
          <p:spPr>
            <a:xfrm>
              <a:off x="8149336" y="1624011"/>
              <a:ext cx="815651" cy="588209"/>
            </a:xfrm>
            <a:prstGeom prst="rect">
              <a:avLst/>
            </a:prstGeom>
          </p:spPr>
        </p:pic>
        <p:pic>
          <p:nvPicPr>
            <p:cNvPr id="133" name="Picture 132"/>
            <p:cNvPicPr>
              <a:picLocks noChangeAspect="1"/>
            </p:cNvPicPr>
            <p:nvPr/>
          </p:nvPicPr>
          <p:blipFill>
            <a:blip r:embed="rId5"/>
            <a:stretch>
              <a:fillRect/>
            </a:stretch>
          </p:blipFill>
          <p:spPr>
            <a:xfrm>
              <a:off x="495667" y="2748683"/>
              <a:ext cx="227441" cy="337240"/>
            </a:xfrm>
            <a:prstGeom prst="rect">
              <a:avLst/>
            </a:prstGeom>
          </p:spPr>
        </p:pic>
        <p:pic>
          <p:nvPicPr>
            <p:cNvPr id="134" name="Picture 133"/>
            <p:cNvPicPr>
              <a:picLocks noChangeAspect="1"/>
            </p:cNvPicPr>
            <p:nvPr/>
          </p:nvPicPr>
          <p:blipFill>
            <a:blip r:embed="rId6"/>
            <a:stretch>
              <a:fillRect/>
            </a:stretch>
          </p:blipFill>
          <p:spPr>
            <a:xfrm>
              <a:off x="429002" y="2184504"/>
              <a:ext cx="360769" cy="407825"/>
            </a:xfrm>
            <a:prstGeom prst="rect">
              <a:avLst/>
            </a:prstGeom>
          </p:spPr>
        </p:pic>
        <p:pic>
          <p:nvPicPr>
            <p:cNvPr id="135" name="Picture 134"/>
            <p:cNvPicPr>
              <a:picLocks noChangeAspect="1"/>
            </p:cNvPicPr>
            <p:nvPr/>
          </p:nvPicPr>
          <p:blipFill>
            <a:blip r:embed="rId7"/>
            <a:stretch>
              <a:fillRect/>
            </a:stretch>
          </p:blipFill>
          <p:spPr>
            <a:xfrm>
              <a:off x="425079" y="1642985"/>
              <a:ext cx="368612" cy="321554"/>
            </a:xfrm>
            <a:prstGeom prst="rect">
              <a:avLst/>
            </a:prstGeom>
          </p:spPr>
        </p:pic>
        <p:cxnSp>
          <p:nvCxnSpPr>
            <p:cNvPr id="138" name="Straight Connector 137"/>
            <p:cNvCxnSpPr/>
            <p:nvPr/>
          </p:nvCxnSpPr>
          <p:spPr>
            <a:xfrm flipV="1">
              <a:off x="1161904" y="2736429"/>
              <a:ext cx="307564" cy="143338"/>
            </a:xfrm>
            <a:prstGeom prst="line">
              <a:avLst/>
            </a:prstGeom>
            <a:ln w="38100" cap="rnd" cmpd="sng">
              <a:solidFill>
                <a:srgbClr val="FFFFFF"/>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161904" y="2375344"/>
              <a:ext cx="305258" cy="126423"/>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122847" y="2649457"/>
              <a:ext cx="466779" cy="0"/>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149" name="Picture 148"/>
            <p:cNvPicPr>
              <a:picLocks noChangeAspect="1"/>
            </p:cNvPicPr>
            <p:nvPr/>
          </p:nvPicPr>
          <p:blipFill>
            <a:blip r:embed="rId8"/>
            <a:stretch>
              <a:fillRect/>
            </a:stretch>
          </p:blipFill>
          <p:spPr>
            <a:xfrm>
              <a:off x="479980" y="998501"/>
              <a:ext cx="258812" cy="423512"/>
            </a:xfrm>
            <a:prstGeom prst="rect">
              <a:avLst/>
            </a:prstGeom>
          </p:spPr>
        </p:pic>
        <p:pic>
          <p:nvPicPr>
            <p:cNvPr id="150" name="Picture 149"/>
            <p:cNvPicPr>
              <a:picLocks noChangeAspect="1"/>
            </p:cNvPicPr>
            <p:nvPr/>
          </p:nvPicPr>
          <p:blipFill>
            <a:blip r:embed="rId9"/>
            <a:stretch>
              <a:fillRect/>
            </a:stretch>
          </p:blipFill>
          <p:spPr>
            <a:xfrm>
              <a:off x="476057" y="495341"/>
              <a:ext cx="266655" cy="415667"/>
            </a:xfrm>
            <a:prstGeom prst="rect">
              <a:avLst/>
            </a:prstGeom>
          </p:spPr>
        </p:pic>
        <p:pic>
          <p:nvPicPr>
            <p:cNvPr id="151" name="Picture 150"/>
            <p:cNvPicPr>
              <a:picLocks noChangeAspect="1"/>
            </p:cNvPicPr>
            <p:nvPr/>
          </p:nvPicPr>
          <p:blipFill>
            <a:blip r:embed="rId10"/>
            <a:stretch>
              <a:fillRect/>
            </a:stretch>
          </p:blipFill>
          <p:spPr>
            <a:xfrm>
              <a:off x="366260" y="3753533"/>
              <a:ext cx="486254" cy="266655"/>
            </a:xfrm>
            <a:prstGeom prst="rect">
              <a:avLst/>
            </a:prstGeom>
          </p:spPr>
        </p:pic>
        <p:cxnSp>
          <p:nvCxnSpPr>
            <p:cNvPr id="152" name="Straight Connector 151"/>
            <p:cNvCxnSpPr/>
            <p:nvPr/>
          </p:nvCxnSpPr>
          <p:spPr>
            <a:xfrm flipH="1">
              <a:off x="3316391" y="2649457"/>
              <a:ext cx="899192" cy="0"/>
            </a:xfrm>
            <a:prstGeom prst="line">
              <a:avLst/>
            </a:prstGeom>
            <a:ln w="38100" cap="rnd" cmpd="sng">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a:off x="7669831" y="2052650"/>
              <a:ext cx="517732" cy="0"/>
            </a:xfrm>
            <a:prstGeom prst="line">
              <a:avLst/>
            </a:prstGeom>
            <a:ln w="38100" cap="rnd" cmpd="sng">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54" name="Group 153"/>
            <p:cNvGrpSpPr/>
            <p:nvPr/>
          </p:nvGrpSpPr>
          <p:grpSpPr>
            <a:xfrm>
              <a:off x="4323352" y="2456860"/>
              <a:ext cx="928813" cy="480881"/>
              <a:chOff x="4323352" y="2513231"/>
              <a:chExt cx="928813" cy="480881"/>
            </a:xfrm>
          </p:grpSpPr>
          <p:pic>
            <p:nvPicPr>
              <p:cNvPr id="334" name="Picture 333"/>
              <p:cNvPicPr>
                <a:picLocks noChangeAspect="1"/>
              </p:cNvPicPr>
              <p:nvPr/>
            </p:nvPicPr>
            <p:blipFill>
              <a:blip r:embed="rId11"/>
              <a:stretch>
                <a:fillRect/>
              </a:stretch>
            </p:blipFill>
            <p:spPr>
              <a:xfrm>
                <a:off x="5066521" y="2793008"/>
                <a:ext cx="185644" cy="183295"/>
              </a:xfrm>
              <a:prstGeom prst="rect">
                <a:avLst/>
              </a:prstGeom>
            </p:spPr>
          </p:pic>
          <p:sp>
            <p:nvSpPr>
              <p:cNvPr id="335" name="Freeform 36"/>
              <p:cNvSpPr>
                <a:spLocks noEditPoints="1"/>
              </p:cNvSpPr>
              <p:nvPr/>
            </p:nvSpPr>
            <p:spPr bwMode="auto">
              <a:xfrm>
                <a:off x="4323352" y="2649036"/>
                <a:ext cx="411866" cy="109089"/>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6" name="Freeform 37"/>
              <p:cNvSpPr>
                <a:spLocks noEditPoints="1"/>
              </p:cNvSpPr>
              <p:nvPr/>
            </p:nvSpPr>
            <p:spPr bwMode="auto">
              <a:xfrm>
                <a:off x="4323352" y="2784840"/>
                <a:ext cx="411866" cy="109089"/>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7" name="Freeform 38"/>
              <p:cNvSpPr>
                <a:spLocks noEditPoints="1"/>
              </p:cNvSpPr>
              <p:nvPr/>
            </p:nvSpPr>
            <p:spPr bwMode="auto">
              <a:xfrm>
                <a:off x="4323352" y="2513231"/>
                <a:ext cx="411866" cy="109089"/>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8" name="Freeform 39"/>
              <p:cNvSpPr>
                <a:spLocks noEditPoints="1"/>
              </p:cNvSpPr>
              <p:nvPr/>
            </p:nvSpPr>
            <p:spPr bwMode="auto">
              <a:xfrm>
                <a:off x="4655073" y="2762576"/>
                <a:ext cx="202594" cy="231536"/>
              </a:xfrm>
              <a:custGeom>
                <a:avLst/>
                <a:gdLst>
                  <a:gd name="T0" fmla="*/ 282 w 311"/>
                  <a:gd name="T1" fmla="*/ 352 h 382"/>
                  <a:gd name="T2" fmla="*/ 282 w 311"/>
                  <a:gd name="T3" fmla="*/ 352 h 382"/>
                  <a:gd name="T4" fmla="*/ 30 w 311"/>
                  <a:gd name="T5" fmla="*/ 352 h 382"/>
                  <a:gd name="T6" fmla="*/ 30 w 311"/>
                  <a:gd name="T7" fmla="*/ 156 h 382"/>
                  <a:gd name="T8" fmla="*/ 58 w 311"/>
                  <a:gd name="T9" fmla="*/ 156 h 382"/>
                  <a:gd name="T10" fmla="*/ 58 w 311"/>
                  <a:gd name="T11" fmla="*/ 128 h 382"/>
                  <a:gd name="T12" fmla="*/ 156 w 311"/>
                  <a:gd name="T13" fmla="*/ 30 h 382"/>
                  <a:gd name="T14" fmla="*/ 254 w 311"/>
                  <a:gd name="T15" fmla="*/ 128 h 382"/>
                  <a:gd name="T16" fmla="*/ 254 w 311"/>
                  <a:gd name="T17" fmla="*/ 156 h 382"/>
                  <a:gd name="T18" fmla="*/ 282 w 311"/>
                  <a:gd name="T19" fmla="*/ 156 h 382"/>
                  <a:gd name="T20" fmla="*/ 282 w 311"/>
                  <a:gd name="T21" fmla="*/ 352 h 382"/>
                  <a:gd name="T22" fmla="*/ 283 w 311"/>
                  <a:gd name="T23" fmla="*/ 126 h 382"/>
                  <a:gd name="T24" fmla="*/ 283 w 311"/>
                  <a:gd name="T25" fmla="*/ 126 h 382"/>
                  <a:gd name="T26" fmla="*/ 156 w 311"/>
                  <a:gd name="T27" fmla="*/ 0 h 382"/>
                  <a:gd name="T28" fmla="*/ 28 w 311"/>
                  <a:gd name="T29" fmla="*/ 126 h 382"/>
                  <a:gd name="T30" fmla="*/ 0 w 311"/>
                  <a:gd name="T31" fmla="*/ 126 h 382"/>
                  <a:gd name="T32" fmla="*/ 0 w 311"/>
                  <a:gd name="T33" fmla="*/ 382 h 382"/>
                  <a:gd name="T34" fmla="*/ 311 w 311"/>
                  <a:gd name="T35" fmla="*/ 382 h 382"/>
                  <a:gd name="T36" fmla="*/ 311 w 311"/>
                  <a:gd name="T37" fmla="*/ 126 h 382"/>
                  <a:gd name="T38" fmla="*/ 283 w 311"/>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3" y="126"/>
                    </a:moveTo>
                    <a:lnTo>
                      <a:pt x="283" y="126"/>
                    </a:lnTo>
                    <a:cubicBezTo>
                      <a:pt x="282" y="56"/>
                      <a:pt x="226" y="0"/>
                      <a:pt x="156" y="0"/>
                    </a:cubicBezTo>
                    <a:cubicBezTo>
                      <a:pt x="86" y="0"/>
                      <a:pt x="29" y="56"/>
                      <a:pt x="28" y="126"/>
                    </a:cubicBezTo>
                    <a:lnTo>
                      <a:pt x="0" y="126"/>
                    </a:lnTo>
                    <a:lnTo>
                      <a:pt x="0" y="382"/>
                    </a:lnTo>
                    <a:lnTo>
                      <a:pt x="311" y="382"/>
                    </a:lnTo>
                    <a:lnTo>
                      <a:pt x="311" y="126"/>
                    </a:lnTo>
                    <a:lnTo>
                      <a:pt x="283" y="126"/>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9" name="Freeform 40"/>
              <p:cNvSpPr>
                <a:spLocks noEditPoints="1"/>
              </p:cNvSpPr>
              <p:nvPr/>
            </p:nvSpPr>
            <p:spPr bwMode="auto">
              <a:xfrm>
                <a:off x="4672883" y="2780387"/>
                <a:ext cx="166973" cy="195915"/>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3" y="84"/>
                      <a:pt x="140" y="90"/>
                      <a:pt x="140" y="98"/>
                    </a:cubicBezTo>
                    <a:close/>
                    <a:moveTo>
                      <a:pt x="56" y="98"/>
                    </a:moveTo>
                    <a:lnTo>
                      <a:pt x="56" y="98"/>
                    </a:lnTo>
                    <a:cubicBezTo>
                      <a:pt x="56" y="59"/>
                      <a:pt x="87" y="28"/>
                      <a:pt x="126" y="28"/>
                    </a:cubicBezTo>
                    <a:cubicBezTo>
                      <a:pt x="164"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0" name="Freeform 41"/>
              <p:cNvSpPr>
                <a:spLocks/>
              </p:cNvSpPr>
              <p:nvPr/>
            </p:nvSpPr>
            <p:spPr bwMode="auto">
              <a:xfrm>
                <a:off x="4710731" y="2795972"/>
                <a:ext cx="91278" cy="60110"/>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8" y="0"/>
                      <a:pt x="140" y="31"/>
                      <a:pt x="140" y="70"/>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1" name="Freeform 42"/>
              <p:cNvSpPr>
                <a:spLocks/>
              </p:cNvSpPr>
              <p:nvPr/>
            </p:nvSpPr>
            <p:spPr bwMode="auto">
              <a:xfrm>
                <a:off x="4746351" y="2831593"/>
                <a:ext cx="20036" cy="24489"/>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1" y="0"/>
                      <a:pt x="28" y="6"/>
                      <a:pt x="28" y="14"/>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2" name="Freeform 43"/>
              <p:cNvSpPr>
                <a:spLocks noEditPoints="1"/>
              </p:cNvSpPr>
              <p:nvPr/>
            </p:nvSpPr>
            <p:spPr bwMode="auto">
              <a:xfrm>
                <a:off x="4692919" y="2873893"/>
                <a:ext cx="129126" cy="84599"/>
              </a:xfrm>
              <a:custGeom>
                <a:avLst/>
                <a:gdLst>
                  <a:gd name="T0" fmla="*/ 93 w 196"/>
                  <a:gd name="T1" fmla="*/ 109 h 140"/>
                  <a:gd name="T2" fmla="*/ 93 w 196"/>
                  <a:gd name="T3" fmla="*/ 109 h 140"/>
                  <a:gd name="T4" fmla="*/ 59 w 196"/>
                  <a:gd name="T5" fmla="*/ 66 h 140"/>
                  <a:gd name="T6" fmla="*/ 102 w 196"/>
                  <a:gd name="T7" fmla="*/ 32 h 140"/>
                  <a:gd name="T8" fmla="*/ 137 w 196"/>
                  <a:gd name="T9" fmla="*/ 75 h 140"/>
                  <a:gd name="T10" fmla="*/ 93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3" y="109"/>
                    </a:moveTo>
                    <a:lnTo>
                      <a:pt x="93" y="109"/>
                    </a:lnTo>
                    <a:lnTo>
                      <a:pt x="59" y="66"/>
                    </a:lnTo>
                    <a:lnTo>
                      <a:pt x="102" y="32"/>
                    </a:lnTo>
                    <a:lnTo>
                      <a:pt x="137" y="75"/>
                    </a:lnTo>
                    <a:lnTo>
                      <a:pt x="93"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3" name="Freeform 44"/>
              <p:cNvSpPr>
                <a:spLocks/>
              </p:cNvSpPr>
              <p:nvPr/>
            </p:nvSpPr>
            <p:spPr bwMode="auto">
              <a:xfrm>
                <a:off x="4730766" y="2893928"/>
                <a:ext cx="51205" cy="46752"/>
              </a:xfrm>
              <a:custGeom>
                <a:avLst/>
                <a:gdLst>
                  <a:gd name="T0" fmla="*/ 78 w 78"/>
                  <a:gd name="T1" fmla="*/ 43 h 77"/>
                  <a:gd name="T2" fmla="*/ 78 w 78"/>
                  <a:gd name="T3" fmla="*/ 43 h 77"/>
                  <a:gd name="T4" fmla="*/ 34 w 78"/>
                  <a:gd name="T5" fmla="*/ 77 h 77"/>
                  <a:gd name="T6" fmla="*/ 0 w 78"/>
                  <a:gd name="T7" fmla="*/ 34 h 77"/>
                  <a:gd name="T8" fmla="*/ 43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4" y="77"/>
                    </a:lnTo>
                    <a:lnTo>
                      <a:pt x="0" y="34"/>
                    </a:lnTo>
                    <a:lnTo>
                      <a:pt x="43" y="0"/>
                    </a:lnTo>
                    <a:lnTo>
                      <a:pt x="78" y="4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4" name="Freeform 45"/>
              <p:cNvSpPr>
                <a:spLocks noEditPoints="1"/>
              </p:cNvSpPr>
              <p:nvPr/>
            </p:nvSpPr>
            <p:spPr bwMode="auto">
              <a:xfrm>
                <a:off x="4857667" y="2813783"/>
                <a:ext cx="169200" cy="155841"/>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1 h 256"/>
                  <a:gd name="T14" fmla="*/ 225 w 256"/>
                  <a:gd name="T15" fmla="*/ 44 h 256"/>
                  <a:gd name="T16" fmla="*/ 192 w 256"/>
                  <a:gd name="T17" fmla="*/ 27 h 256"/>
                  <a:gd name="T18" fmla="*/ 183 w 256"/>
                  <a:gd name="T19" fmla="*/ 35 h 256"/>
                  <a:gd name="T20" fmla="*/ 153 w 256"/>
                  <a:gd name="T21" fmla="*/ 24 h 256"/>
                  <a:gd name="T22" fmla="*/ 152 w 256"/>
                  <a:gd name="T23" fmla="*/ 22 h 256"/>
                  <a:gd name="T24" fmla="*/ 140 w 256"/>
                  <a:gd name="T25" fmla="*/ 0 h 256"/>
                  <a:gd name="T26" fmla="*/ 105 w 256"/>
                  <a:gd name="T27" fmla="*/ 11 h 256"/>
                  <a:gd name="T28" fmla="*/ 103 w 256"/>
                  <a:gd name="T29" fmla="*/ 24 h 256"/>
                  <a:gd name="T30" fmla="*/ 69 w 256"/>
                  <a:gd name="T31" fmla="*/ 38 h 256"/>
                  <a:gd name="T32" fmla="*/ 60 w 256"/>
                  <a:gd name="T33" fmla="*/ 31 h 256"/>
                  <a:gd name="T34" fmla="*/ 27 w 256"/>
                  <a:gd name="T35" fmla="*/ 47 h 256"/>
                  <a:gd name="T36" fmla="*/ 27 w 256"/>
                  <a:gd name="T37" fmla="*/ 64 h 256"/>
                  <a:gd name="T38" fmla="*/ 35 w 256"/>
                  <a:gd name="T39" fmla="*/ 74 h 256"/>
                  <a:gd name="T40" fmla="*/ 24 w 256"/>
                  <a:gd name="T41" fmla="*/ 103 h 256"/>
                  <a:gd name="T42" fmla="*/ 11 w 256"/>
                  <a:gd name="T43" fmla="*/ 104 h 256"/>
                  <a:gd name="T44" fmla="*/ 0 w 256"/>
                  <a:gd name="T45" fmla="*/ 139 h 256"/>
                  <a:gd name="T46" fmla="*/ 22 w 256"/>
                  <a:gd name="T47" fmla="*/ 151 h 256"/>
                  <a:gd name="T48" fmla="*/ 38 w 256"/>
                  <a:gd name="T49" fmla="*/ 185 h 256"/>
                  <a:gd name="T50" fmla="*/ 38 w 256"/>
                  <a:gd name="T51" fmla="*/ 187 h 256"/>
                  <a:gd name="T52" fmla="*/ 30 w 256"/>
                  <a:gd name="T53" fmla="*/ 212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5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2" y="104"/>
                      <a:pt x="232" y="103"/>
                    </a:cubicBezTo>
                    <a:lnTo>
                      <a:pt x="218" y="70"/>
                    </a:lnTo>
                    <a:lnTo>
                      <a:pt x="218" y="69"/>
                    </a:lnTo>
                    <a:cubicBezTo>
                      <a:pt x="218" y="69"/>
                      <a:pt x="218" y="68"/>
                      <a:pt x="218" y="68"/>
                    </a:cubicBezTo>
                    <a:lnTo>
                      <a:pt x="225" y="61"/>
                    </a:lnTo>
                    <a:cubicBezTo>
                      <a:pt x="227" y="58"/>
                      <a:pt x="228" y="55"/>
                      <a:pt x="228" y="52"/>
                    </a:cubicBezTo>
                    <a:cubicBezTo>
                      <a:pt x="228" y="49"/>
                      <a:pt x="227" y="46"/>
                      <a:pt x="225" y="44"/>
                    </a:cubicBezTo>
                    <a:lnTo>
                      <a:pt x="208" y="27"/>
                    </a:lnTo>
                    <a:cubicBezTo>
                      <a:pt x="204" y="23"/>
                      <a:pt x="196" y="23"/>
                      <a:pt x="192" y="27"/>
                    </a:cubicBezTo>
                    <a:lnTo>
                      <a:pt x="184" y="35"/>
                    </a:lnTo>
                    <a:cubicBezTo>
                      <a:pt x="184" y="35"/>
                      <a:pt x="183" y="35"/>
                      <a:pt x="183" y="35"/>
                    </a:cubicBezTo>
                    <a:cubicBezTo>
                      <a:pt x="182" y="35"/>
                      <a:pt x="182" y="35"/>
                      <a:pt x="182" y="35"/>
                    </a:cubicBezTo>
                    <a:lnTo>
                      <a:pt x="153" y="24"/>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3" y="24"/>
                    </a:cubicBezTo>
                    <a:lnTo>
                      <a:pt x="70" y="38"/>
                    </a:lnTo>
                    <a:lnTo>
                      <a:pt x="69" y="38"/>
                    </a:lnTo>
                    <a:cubicBezTo>
                      <a:pt x="69" y="38"/>
                      <a:pt x="68" y="38"/>
                      <a:pt x="68" y="38"/>
                    </a:cubicBezTo>
                    <a:lnTo>
                      <a:pt x="60" y="31"/>
                    </a:lnTo>
                    <a:cubicBezTo>
                      <a:pt x="56" y="26"/>
                      <a:pt x="48" y="26"/>
                      <a:pt x="44" y="31"/>
                    </a:cubicBezTo>
                    <a:lnTo>
                      <a:pt x="27" y="47"/>
                    </a:lnTo>
                    <a:cubicBezTo>
                      <a:pt x="25" y="50"/>
                      <a:pt x="24" y="52"/>
                      <a:pt x="24" y="56"/>
                    </a:cubicBezTo>
                    <a:cubicBezTo>
                      <a:pt x="24" y="59"/>
                      <a:pt x="25" y="62"/>
                      <a:pt x="27" y="64"/>
                    </a:cubicBezTo>
                    <a:lnTo>
                      <a:pt x="35" y="72"/>
                    </a:lnTo>
                    <a:cubicBezTo>
                      <a:pt x="35" y="72"/>
                      <a:pt x="36" y="73"/>
                      <a:pt x="35" y="74"/>
                    </a:cubicBezTo>
                    <a:lnTo>
                      <a:pt x="24" y="103"/>
                    </a:lnTo>
                    <a:lnTo>
                      <a:pt x="24" y="103"/>
                    </a:lnTo>
                    <a:cubicBezTo>
                      <a:pt x="24" y="104"/>
                      <a:pt x="23" y="104"/>
                      <a:pt x="22" y="104"/>
                    </a:cubicBezTo>
                    <a:lnTo>
                      <a:pt x="11" y="104"/>
                    </a:lnTo>
                    <a:cubicBezTo>
                      <a:pt x="5" y="104"/>
                      <a:pt x="0" y="109"/>
                      <a:pt x="0" y="116"/>
                    </a:cubicBezTo>
                    <a:lnTo>
                      <a:pt x="0" y="139"/>
                    </a:lnTo>
                    <a:cubicBezTo>
                      <a:pt x="0" y="146"/>
                      <a:pt x="5" y="151"/>
                      <a:pt x="11" y="151"/>
                    </a:cubicBezTo>
                    <a:lnTo>
                      <a:pt x="22" y="151"/>
                    </a:lnTo>
                    <a:cubicBezTo>
                      <a:pt x="23" y="151"/>
                      <a:pt x="24" y="152"/>
                      <a:pt x="24" y="152"/>
                    </a:cubicBezTo>
                    <a:lnTo>
                      <a:pt x="38" y="185"/>
                    </a:lnTo>
                    <a:lnTo>
                      <a:pt x="38" y="186"/>
                    </a:lnTo>
                    <a:cubicBezTo>
                      <a:pt x="38" y="186"/>
                      <a:pt x="38" y="187"/>
                      <a:pt x="38" y="187"/>
                    </a:cubicBezTo>
                    <a:lnTo>
                      <a:pt x="30" y="195"/>
                    </a:lnTo>
                    <a:cubicBezTo>
                      <a:pt x="26" y="200"/>
                      <a:pt x="26" y="207"/>
                      <a:pt x="30" y="212"/>
                    </a:cubicBezTo>
                    <a:lnTo>
                      <a:pt x="47" y="228"/>
                    </a:lnTo>
                    <a:cubicBezTo>
                      <a:pt x="52" y="233"/>
                      <a:pt x="59" y="233"/>
                      <a:pt x="64" y="228"/>
                    </a:cubicBezTo>
                    <a:lnTo>
                      <a:pt x="72" y="220"/>
                    </a:lnTo>
                    <a:cubicBezTo>
                      <a:pt x="72" y="220"/>
                      <a:pt x="73" y="220"/>
                      <a:pt x="74" y="220"/>
                    </a:cubicBezTo>
                    <a:lnTo>
                      <a:pt x="103" y="232"/>
                    </a:lnTo>
                    <a:lnTo>
                      <a:pt x="104" y="232"/>
                    </a:lnTo>
                    <a:cubicBezTo>
                      <a:pt x="104" y="232"/>
                      <a:pt x="105" y="233"/>
                      <a:pt x="105" y="233"/>
                    </a:cubicBezTo>
                    <a:lnTo>
                      <a:pt x="105" y="244"/>
                    </a:lnTo>
                    <a:cubicBezTo>
                      <a:pt x="105" y="251"/>
                      <a:pt x="110" y="256"/>
                      <a:pt x="116" y="256"/>
                    </a:cubicBezTo>
                    <a:lnTo>
                      <a:pt x="140" y="256"/>
                    </a:lnTo>
                    <a:cubicBezTo>
                      <a:pt x="146" y="256"/>
                      <a:pt x="152" y="251"/>
                      <a:pt x="152" y="244"/>
                    </a:cubicBezTo>
                    <a:lnTo>
                      <a:pt x="152" y="233"/>
                    </a:lnTo>
                    <a:cubicBezTo>
                      <a:pt x="152" y="233"/>
                      <a:pt x="152" y="232"/>
                      <a:pt x="153" y="232"/>
                    </a:cubicBezTo>
                    <a:lnTo>
                      <a:pt x="185" y="218"/>
                    </a:lnTo>
                    <a:lnTo>
                      <a:pt x="186" y="218"/>
                    </a:lnTo>
                    <a:cubicBezTo>
                      <a:pt x="186" y="218"/>
                      <a:pt x="188" y="218"/>
                      <a:pt x="188" y="218"/>
                    </a:cubicBezTo>
                    <a:lnTo>
                      <a:pt x="195" y="225"/>
                    </a:lnTo>
                    <a:cubicBezTo>
                      <a:pt x="199" y="230"/>
                      <a:pt x="207" y="230"/>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0" y="151"/>
                      <a:pt x="256" y="146"/>
                      <a:pt x="256" y="139"/>
                    </a:cubicBezTo>
                    <a:lnTo>
                      <a:pt x="256" y="116"/>
                    </a:lnTo>
                    <a:cubicBezTo>
                      <a:pt x="256" y="109"/>
                      <a:pt x="250" y="104"/>
                      <a:pt x="244" y="104"/>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163" name="Straight Connector 162"/>
            <p:cNvCxnSpPr/>
            <p:nvPr/>
          </p:nvCxnSpPr>
          <p:spPr>
            <a:xfrm>
              <a:off x="4558685" y="2066270"/>
              <a:ext cx="4834" cy="352550"/>
            </a:xfrm>
            <a:prstGeom prst="line">
              <a:avLst/>
            </a:prstGeom>
            <a:ln w="38100" cap="rnd" cmpd="sng">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4" name="Group 26"/>
            <p:cNvGrpSpPr>
              <a:grpSpLocks noChangeAspect="1"/>
            </p:cNvGrpSpPr>
            <p:nvPr/>
          </p:nvGrpSpPr>
          <p:grpSpPr bwMode="auto">
            <a:xfrm>
              <a:off x="4325578" y="1637781"/>
              <a:ext cx="716870" cy="480881"/>
              <a:chOff x="2694" y="1891"/>
              <a:chExt cx="322" cy="216"/>
            </a:xfrm>
          </p:grpSpPr>
          <p:sp>
            <p:nvSpPr>
              <p:cNvPr id="324" name="Freeform 36"/>
              <p:cNvSpPr>
                <a:spLocks noEditPoints="1"/>
              </p:cNvSpPr>
              <p:nvPr/>
            </p:nvSpPr>
            <p:spPr bwMode="auto">
              <a:xfrm>
                <a:off x="2694" y="1952"/>
                <a:ext cx="185" cy="49"/>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37"/>
              <p:cNvSpPr>
                <a:spLocks noEditPoints="1"/>
              </p:cNvSpPr>
              <p:nvPr/>
            </p:nvSpPr>
            <p:spPr bwMode="auto">
              <a:xfrm>
                <a:off x="2694" y="2013"/>
                <a:ext cx="185" cy="49"/>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38"/>
              <p:cNvSpPr>
                <a:spLocks noEditPoints="1"/>
              </p:cNvSpPr>
              <p:nvPr/>
            </p:nvSpPr>
            <p:spPr bwMode="auto">
              <a:xfrm>
                <a:off x="2694" y="1891"/>
                <a:ext cx="185" cy="49"/>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39"/>
              <p:cNvSpPr>
                <a:spLocks noEditPoints="1"/>
              </p:cNvSpPr>
              <p:nvPr/>
            </p:nvSpPr>
            <p:spPr bwMode="auto">
              <a:xfrm>
                <a:off x="2843" y="2003"/>
                <a:ext cx="91" cy="104"/>
              </a:xfrm>
              <a:custGeom>
                <a:avLst/>
                <a:gdLst>
                  <a:gd name="T0" fmla="*/ 282 w 311"/>
                  <a:gd name="T1" fmla="*/ 352 h 382"/>
                  <a:gd name="T2" fmla="*/ 282 w 311"/>
                  <a:gd name="T3" fmla="*/ 352 h 382"/>
                  <a:gd name="T4" fmla="*/ 30 w 311"/>
                  <a:gd name="T5" fmla="*/ 352 h 382"/>
                  <a:gd name="T6" fmla="*/ 30 w 311"/>
                  <a:gd name="T7" fmla="*/ 156 h 382"/>
                  <a:gd name="T8" fmla="*/ 58 w 311"/>
                  <a:gd name="T9" fmla="*/ 156 h 382"/>
                  <a:gd name="T10" fmla="*/ 58 w 311"/>
                  <a:gd name="T11" fmla="*/ 128 h 382"/>
                  <a:gd name="T12" fmla="*/ 156 w 311"/>
                  <a:gd name="T13" fmla="*/ 30 h 382"/>
                  <a:gd name="T14" fmla="*/ 254 w 311"/>
                  <a:gd name="T15" fmla="*/ 128 h 382"/>
                  <a:gd name="T16" fmla="*/ 254 w 311"/>
                  <a:gd name="T17" fmla="*/ 156 h 382"/>
                  <a:gd name="T18" fmla="*/ 282 w 311"/>
                  <a:gd name="T19" fmla="*/ 156 h 382"/>
                  <a:gd name="T20" fmla="*/ 282 w 311"/>
                  <a:gd name="T21" fmla="*/ 352 h 382"/>
                  <a:gd name="T22" fmla="*/ 283 w 311"/>
                  <a:gd name="T23" fmla="*/ 126 h 382"/>
                  <a:gd name="T24" fmla="*/ 283 w 311"/>
                  <a:gd name="T25" fmla="*/ 126 h 382"/>
                  <a:gd name="T26" fmla="*/ 156 w 311"/>
                  <a:gd name="T27" fmla="*/ 0 h 382"/>
                  <a:gd name="T28" fmla="*/ 28 w 311"/>
                  <a:gd name="T29" fmla="*/ 126 h 382"/>
                  <a:gd name="T30" fmla="*/ 0 w 311"/>
                  <a:gd name="T31" fmla="*/ 126 h 382"/>
                  <a:gd name="T32" fmla="*/ 0 w 311"/>
                  <a:gd name="T33" fmla="*/ 382 h 382"/>
                  <a:gd name="T34" fmla="*/ 311 w 311"/>
                  <a:gd name="T35" fmla="*/ 382 h 382"/>
                  <a:gd name="T36" fmla="*/ 311 w 311"/>
                  <a:gd name="T37" fmla="*/ 126 h 382"/>
                  <a:gd name="T38" fmla="*/ 283 w 311"/>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3" y="126"/>
                    </a:moveTo>
                    <a:lnTo>
                      <a:pt x="283" y="126"/>
                    </a:lnTo>
                    <a:cubicBezTo>
                      <a:pt x="282" y="56"/>
                      <a:pt x="226" y="0"/>
                      <a:pt x="156" y="0"/>
                    </a:cubicBezTo>
                    <a:cubicBezTo>
                      <a:pt x="86" y="0"/>
                      <a:pt x="29" y="56"/>
                      <a:pt x="28" y="126"/>
                    </a:cubicBezTo>
                    <a:lnTo>
                      <a:pt x="0" y="126"/>
                    </a:lnTo>
                    <a:lnTo>
                      <a:pt x="0" y="382"/>
                    </a:lnTo>
                    <a:lnTo>
                      <a:pt x="311" y="382"/>
                    </a:lnTo>
                    <a:lnTo>
                      <a:pt x="311" y="126"/>
                    </a:lnTo>
                    <a:lnTo>
                      <a:pt x="283"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8" name="Freeform 40"/>
              <p:cNvSpPr>
                <a:spLocks noEditPoints="1"/>
              </p:cNvSpPr>
              <p:nvPr/>
            </p:nvSpPr>
            <p:spPr bwMode="auto">
              <a:xfrm>
                <a:off x="2851" y="2011"/>
                <a:ext cx="75" cy="88"/>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3" y="84"/>
                      <a:pt x="140" y="90"/>
                      <a:pt x="140" y="98"/>
                    </a:cubicBezTo>
                    <a:close/>
                    <a:moveTo>
                      <a:pt x="56" y="98"/>
                    </a:moveTo>
                    <a:lnTo>
                      <a:pt x="56" y="98"/>
                    </a:lnTo>
                    <a:cubicBezTo>
                      <a:pt x="56" y="59"/>
                      <a:pt x="87" y="28"/>
                      <a:pt x="126" y="28"/>
                    </a:cubicBezTo>
                    <a:cubicBezTo>
                      <a:pt x="164"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9" name="Freeform 41"/>
              <p:cNvSpPr>
                <a:spLocks/>
              </p:cNvSpPr>
              <p:nvPr/>
            </p:nvSpPr>
            <p:spPr bwMode="auto">
              <a:xfrm>
                <a:off x="2868" y="2018"/>
                <a:ext cx="41" cy="27"/>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8" y="0"/>
                      <a:pt x="140" y="31"/>
                      <a:pt x="140" y="70"/>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0" name="Freeform 42"/>
              <p:cNvSpPr>
                <a:spLocks/>
              </p:cNvSpPr>
              <p:nvPr/>
            </p:nvSpPr>
            <p:spPr bwMode="auto">
              <a:xfrm>
                <a:off x="2884" y="2034"/>
                <a:ext cx="9" cy="11"/>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1" y="0"/>
                      <a:pt x="28" y="6"/>
                      <a:pt x="28" y="14"/>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43"/>
              <p:cNvSpPr>
                <a:spLocks noEditPoints="1"/>
              </p:cNvSpPr>
              <p:nvPr/>
            </p:nvSpPr>
            <p:spPr bwMode="auto">
              <a:xfrm>
                <a:off x="2860" y="2053"/>
                <a:ext cx="58" cy="38"/>
              </a:xfrm>
              <a:custGeom>
                <a:avLst/>
                <a:gdLst>
                  <a:gd name="T0" fmla="*/ 93 w 196"/>
                  <a:gd name="T1" fmla="*/ 109 h 140"/>
                  <a:gd name="T2" fmla="*/ 93 w 196"/>
                  <a:gd name="T3" fmla="*/ 109 h 140"/>
                  <a:gd name="T4" fmla="*/ 59 w 196"/>
                  <a:gd name="T5" fmla="*/ 66 h 140"/>
                  <a:gd name="T6" fmla="*/ 102 w 196"/>
                  <a:gd name="T7" fmla="*/ 32 h 140"/>
                  <a:gd name="T8" fmla="*/ 137 w 196"/>
                  <a:gd name="T9" fmla="*/ 75 h 140"/>
                  <a:gd name="T10" fmla="*/ 93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3" y="109"/>
                    </a:moveTo>
                    <a:lnTo>
                      <a:pt x="93" y="109"/>
                    </a:lnTo>
                    <a:lnTo>
                      <a:pt x="59" y="66"/>
                    </a:lnTo>
                    <a:lnTo>
                      <a:pt x="102" y="32"/>
                    </a:lnTo>
                    <a:lnTo>
                      <a:pt x="137" y="75"/>
                    </a:lnTo>
                    <a:lnTo>
                      <a:pt x="93"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2" name="Freeform 44"/>
              <p:cNvSpPr>
                <a:spLocks/>
              </p:cNvSpPr>
              <p:nvPr/>
            </p:nvSpPr>
            <p:spPr bwMode="auto">
              <a:xfrm>
                <a:off x="2877" y="2062"/>
                <a:ext cx="23" cy="21"/>
              </a:xfrm>
              <a:custGeom>
                <a:avLst/>
                <a:gdLst>
                  <a:gd name="T0" fmla="*/ 78 w 78"/>
                  <a:gd name="T1" fmla="*/ 43 h 77"/>
                  <a:gd name="T2" fmla="*/ 78 w 78"/>
                  <a:gd name="T3" fmla="*/ 43 h 77"/>
                  <a:gd name="T4" fmla="*/ 34 w 78"/>
                  <a:gd name="T5" fmla="*/ 77 h 77"/>
                  <a:gd name="T6" fmla="*/ 0 w 78"/>
                  <a:gd name="T7" fmla="*/ 34 h 77"/>
                  <a:gd name="T8" fmla="*/ 43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4" y="77"/>
                    </a:lnTo>
                    <a:lnTo>
                      <a:pt x="0" y="34"/>
                    </a:lnTo>
                    <a:lnTo>
                      <a:pt x="43" y="0"/>
                    </a:lnTo>
                    <a:lnTo>
                      <a:pt x="78" y="4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3" name="Freeform 45"/>
              <p:cNvSpPr>
                <a:spLocks noEditPoints="1"/>
              </p:cNvSpPr>
              <p:nvPr/>
            </p:nvSpPr>
            <p:spPr bwMode="auto">
              <a:xfrm>
                <a:off x="2940" y="2026"/>
                <a:ext cx="76" cy="70"/>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1 h 256"/>
                  <a:gd name="T14" fmla="*/ 225 w 256"/>
                  <a:gd name="T15" fmla="*/ 44 h 256"/>
                  <a:gd name="T16" fmla="*/ 192 w 256"/>
                  <a:gd name="T17" fmla="*/ 27 h 256"/>
                  <a:gd name="T18" fmla="*/ 183 w 256"/>
                  <a:gd name="T19" fmla="*/ 35 h 256"/>
                  <a:gd name="T20" fmla="*/ 153 w 256"/>
                  <a:gd name="T21" fmla="*/ 24 h 256"/>
                  <a:gd name="T22" fmla="*/ 152 w 256"/>
                  <a:gd name="T23" fmla="*/ 22 h 256"/>
                  <a:gd name="T24" fmla="*/ 140 w 256"/>
                  <a:gd name="T25" fmla="*/ 0 h 256"/>
                  <a:gd name="T26" fmla="*/ 105 w 256"/>
                  <a:gd name="T27" fmla="*/ 11 h 256"/>
                  <a:gd name="T28" fmla="*/ 103 w 256"/>
                  <a:gd name="T29" fmla="*/ 24 h 256"/>
                  <a:gd name="T30" fmla="*/ 69 w 256"/>
                  <a:gd name="T31" fmla="*/ 38 h 256"/>
                  <a:gd name="T32" fmla="*/ 60 w 256"/>
                  <a:gd name="T33" fmla="*/ 31 h 256"/>
                  <a:gd name="T34" fmla="*/ 27 w 256"/>
                  <a:gd name="T35" fmla="*/ 47 h 256"/>
                  <a:gd name="T36" fmla="*/ 27 w 256"/>
                  <a:gd name="T37" fmla="*/ 64 h 256"/>
                  <a:gd name="T38" fmla="*/ 35 w 256"/>
                  <a:gd name="T39" fmla="*/ 74 h 256"/>
                  <a:gd name="T40" fmla="*/ 24 w 256"/>
                  <a:gd name="T41" fmla="*/ 103 h 256"/>
                  <a:gd name="T42" fmla="*/ 11 w 256"/>
                  <a:gd name="T43" fmla="*/ 104 h 256"/>
                  <a:gd name="T44" fmla="*/ 0 w 256"/>
                  <a:gd name="T45" fmla="*/ 139 h 256"/>
                  <a:gd name="T46" fmla="*/ 22 w 256"/>
                  <a:gd name="T47" fmla="*/ 151 h 256"/>
                  <a:gd name="T48" fmla="*/ 38 w 256"/>
                  <a:gd name="T49" fmla="*/ 185 h 256"/>
                  <a:gd name="T50" fmla="*/ 38 w 256"/>
                  <a:gd name="T51" fmla="*/ 187 h 256"/>
                  <a:gd name="T52" fmla="*/ 30 w 256"/>
                  <a:gd name="T53" fmla="*/ 212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5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2" y="104"/>
                      <a:pt x="232" y="103"/>
                    </a:cubicBezTo>
                    <a:lnTo>
                      <a:pt x="218" y="70"/>
                    </a:lnTo>
                    <a:lnTo>
                      <a:pt x="218" y="69"/>
                    </a:lnTo>
                    <a:cubicBezTo>
                      <a:pt x="218" y="69"/>
                      <a:pt x="218" y="68"/>
                      <a:pt x="218" y="68"/>
                    </a:cubicBezTo>
                    <a:lnTo>
                      <a:pt x="225" y="61"/>
                    </a:lnTo>
                    <a:cubicBezTo>
                      <a:pt x="227" y="58"/>
                      <a:pt x="228" y="55"/>
                      <a:pt x="228" y="52"/>
                    </a:cubicBezTo>
                    <a:cubicBezTo>
                      <a:pt x="228" y="49"/>
                      <a:pt x="227" y="46"/>
                      <a:pt x="225" y="44"/>
                    </a:cubicBezTo>
                    <a:lnTo>
                      <a:pt x="208" y="27"/>
                    </a:lnTo>
                    <a:cubicBezTo>
                      <a:pt x="204" y="23"/>
                      <a:pt x="196" y="23"/>
                      <a:pt x="192" y="27"/>
                    </a:cubicBezTo>
                    <a:lnTo>
                      <a:pt x="184" y="35"/>
                    </a:lnTo>
                    <a:cubicBezTo>
                      <a:pt x="184" y="35"/>
                      <a:pt x="183" y="35"/>
                      <a:pt x="183" y="35"/>
                    </a:cubicBezTo>
                    <a:cubicBezTo>
                      <a:pt x="182" y="35"/>
                      <a:pt x="182" y="35"/>
                      <a:pt x="182" y="35"/>
                    </a:cubicBezTo>
                    <a:lnTo>
                      <a:pt x="153" y="24"/>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3" y="24"/>
                    </a:cubicBezTo>
                    <a:lnTo>
                      <a:pt x="70" y="38"/>
                    </a:lnTo>
                    <a:lnTo>
                      <a:pt x="69" y="38"/>
                    </a:lnTo>
                    <a:cubicBezTo>
                      <a:pt x="69" y="38"/>
                      <a:pt x="68" y="38"/>
                      <a:pt x="68" y="38"/>
                    </a:cubicBezTo>
                    <a:lnTo>
                      <a:pt x="60" y="31"/>
                    </a:lnTo>
                    <a:cubicBezTo>
                      <a:pt x="56" y="26"/>
                      <a:pt x="48" y="26"/>
                      <a:pt x="44" y="31"/>
                    </a:cubicBezTo>
                    <a:lnTo>
                      <a:pt x="27" y="47"/>
                    </a:lnTo>
                    <a:cubicBezTo>
                      <a:pt x="25" y="50"/>
                      <a:pt x="24" y="52"/>
                      <a:pt x="24" y="56"/>
                    </a:cubicBezTo>
                    <a:cubicBezTo>
                      <a:pt x="24" y="59"/>
                      <a:pt x="25" y="62"/>
                      <a:pt x="27" y="64"/>
                    </a:cubicBezTo>
                    <a:lnTo>
                      <a:pt x="35" y="72"/>
                    </a:lnTo>
                    <a:cubicBezTo>
                      <a:pt x="35" y="72"/>
                      <a:pt x="36" y="73"/>
                      <a:pt x="35" y="74"/>
                    </a:cubicBezTo>
                    <a:lnTo>
                      <a:pt x="24" y="103"/>
                    </a:lnTo>
                    <a:lnTo>
                      <a:pt x="24" y="103"/>
                    </a:lnTo>
                    <a:cubicBezTo>
                      <a:pt x="24" y="104"/>
                      <a:pt x="23" y="104"/>
                      <a:pt x="22" y="104"/>
                    </a:cubicBezTo>
                    <a:lnTo>
                      <a:pt x="11" y="104"/>
                    </a:lnTo>
                    <a:cubicBezTo>
                      <a:pt x="5" y="104"/>
                      <a:pt x="0" y="109"/>
                      <a:pt x="0" y="116"/>
                    </a:cubicBezTo>
                    <a:lnTo>
                      <a:pt x="0" y="139"/>
                    </a:lnTo>
                    <a:cubicBezTo>
                      <a:pt x="0" y="146"/>
                      <a:pt x="5" y="151"/>
                      <a:pt x="11" y="151"/>
                    </a:cubicBezTo>
                    <a:lnTo>
                      <a:pt x="22" y="151"/>
                    </a:lnTo>
                    <a:cubicBezTo>
                      <a:pt x="23" y="151"/>
                      <a:pt x="24" y="152"/>
                      <a:pt x="24" y="152"/>
                    </a:cubicBezTo>
                    <a:lnTo>
                      <a:pt x="38" y="185"/>
                    </a:lnTo>
                    <a:lnTo>
                      <a:pt x="38" y="186"/>
                    </a:lnTo>
                    <a:cubicBezTo>
                      <a:pt x="38" y="186"/>
                      <a:pt x="38" y="187"/>
                      <a:pt x="38" y="187"/>
                    </a:cubicBezTo>
                    <a:lnTo>
                      <a:pt x="30" y="195"/>
                    </a:lnTo>
                    <a:cubicBezTo>
                      <a:pt x="26" y="200"/>
                      <a:pt x="26" y="207"/>
                      <a:pt x="30" y="212"/>
                    </a:cubicBezTo>
                    <a:lnTo>
                      <a:pt x="47" y="228"/>
                    </a:lnTo>
                    <a:cubicBezTo>
                      <a:pt x="52" y="233"/>
                      <a:pt x="59" y="233"/>
                      <a:pt x="64" y="228"/>
                    </a:cubicBezTo>
                    <a:lnTo>
                      <a:pt x="72" y="220"/>
                    </a:lnTo>
                    <a:cubicBezTo>
                      <a:pt x="72" y="220"/>
                      <a:pt x="73" y="220"/>
                      <a:pt x="74" y="220"/>
                    </a:cubicBezTo>
                    <a:lnTo>
                      <a:pt x="103" y="232"/>
                    </a:lnTo>
                    <a:lnTo>
                      <a:pt x="104" y="232"/>
                    </a:lnTo>
                    <a:cubicBezTo>
                      <a:pt x="104" y="232"/>
                      <a:pt x="105" y="233"/>
                      <a:pt x="105" y="233"/>
                    </a:cubicBezTo>
                    <a:lnTo>
                      <a:pt x="105" y="244"/>
                    </a:lnTo>
                    <a:cubicBezTo>
                      <a:pt x="105" y="251"/>
                      <a:pt x="110" y="256"/>
                      <a:pt x="116" y="256"/>
                    </a:cubicBezTo>
                    <a:lnTo>
                      <a:pt x="140" y="256"/>
                    </a:lnTo>
                    <a:cubicBezTo>
                      <a:pt x="146" y="256"/>
                      <a:pt x="152" y="251"/>
                      <a:pt x="152" y="244"/>
                    </a:cubicBezTo>
                    <a:lnTo>
                      <a:pt x="152" y="233"/>
                    </a:lnTo>
                    <a:cubicBezTo>
                      <a:pt x="152" y="233"/>
                      <a:pt x="152" y="232"/>
                      <a:pt x="153" y="232"/>
                    </a:cubicBezTo>
                    <a:lnTo>
                      <a:pt x="185" y="218"/>
                    </a:lnTo>
                    <a:lnTo>
                      <a:pt x="186" y="218"/>
                    </a:lnTo>
                    <a:cubicBezTo>
                      <a:pt x="186" y="218"/>
                      <a:pt x="188" y="218"/>
                      <a:pt x="188" y="218"/>
                    </a:cubicBezTo>
                    <a:lnTo>
                      <a:pt x="195" y="225"/>
                    </a:lnTo>
                    <a:cubicBezTo>
                      <a:pt x="199" y="230"/>
                      <a:pt x="207" y="230"/>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0" y="151"/>
                      <a:pt x="256" y="146"/>
                      <a:pt x="256" y="139"/>
                    </a:cubicBezTo>
                    <a:lnTo>
                      <a:pt x="256" y="116"/>
                    </a:lnTo>
                    <a:cubicBezTo>
                      <a:pt x="256" y="109"/>
                      <a:pt x="250" y="104"/>
                      <a:pt x="244" y="104"/>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71" name="Group 170"/>
            <p:cNvGrpSpPr/>
            <p:nvPr/>
          </p:nvGrpSpPr>
          <p:grpSpPr>
            <a:xfrm>
              <a:off x="6075649" y="1667295"/>
              <a:ext cx="2280492" cy="1234324"/>
              <a:chOff x="5991551" y="1700529"/>
              <a:chExt cx="2248460" cy="1216987"/>
            </a:xfrm>
          </p:grpSpPr>
          <p:sp>
            <p:nvSpPr>
              <p:cNvPr id="300" name="Freeform 5"/>
              <p:cNvSpPr>
                <a:spLocks/>
              </p:cNvSpPr>
              <p:nvPr/>
            </p:nvSpPr>
            <p:spPr bwMode="auto">
              <a:xfrm>
                <a:off x="5991551" y="1737840"/>
                <a:ext cx="1635750" cy="989381"/>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01" name="Picture 300"/>
              <p:cNvPicPr>
                <a:picLocks noChangeAspect="1"/>
              </p:cNvPicPr>
              <p:nvPr/>
            </p:nvPicPr>
            <p:blipFill rotWithShape="1">
              <a:blip r:embed="rId12"/>
              <a:srcRect t="-1" b="58220"/>
              <a:stretch/>
            </p:blipFill>
            <p:spPr>
              <a:xfrm>
                <a:off x="6027675" y="1700529"/>
                <a:ext cx="1028440" cy="368311"/>
              </a:xfrm>
              <a:prstGeom prst="rect">
                <a:avLst/>
              </a:prstGeom>
            </p:spPr>
          </p:pic>
          <p:pic>
            <p:nvPicPr>
              <p:cNvPr id="302" name="Picture 301"/>
              <p:cNvPicPr>
                <a:picLocks noChangeAspect="1"/>
              </p:cNvPicPr>
              <p:nvPr/>
            </p:nvPicPr>
            <p:blipFill>
              <a:blip r:embed="rId11"/>
              <a:stretch>
                <a:fillRect/>
              </a:stretch>
            </p:blipFill>
            <p:spPr>
              <a:xfrm>
                <a:off x="7952772" y="2612368"/>
                <a:ext cx="287239" cy="283603"/>
              </a:xfrm>
              <a:prstGeom prst="rect">
                <a:avLst/>
              </a:prstGeom>
            </p:spPr>
          </p:pic>
          <p:grpSp>
            <p:nvGrpSpPr>
              <p:cNvPr id="303" name="Group 302"/>
              <p:cNvGrpSpPr/>
              <p:nvPr/>
            </p:nvGrpSpPr>
            <p:grpSpPr>
              <a:xfrm>
                <a:off x="7262320" y="2595864"/>
                <a:ext cx="265348" cy="303256"/>
                <a:chOff x="6100775" y="2852089"/>
                <a:chExt cx="159931" cy="182779"/>
              </a:xfrm>
            </p:grpSpPr>
            <p:sp>
              <p:nvSpPr>
                <p:cNvPr id="318" name="Freeform 39"/>
                <p:cNvSpPr>
                  <a:spLocks noEditPoints="1"/>
                </p:cNvSpPr>
                <p:nvPr/>
              </p:nvSpPr>
              <p:spPr bwMode="auto">
                <a:xfrm>
                  <a:off x="6100775" y="2852089"/>
                  <a:ext cx="159931" cy="182779"/>
                </a:xfrm>
                <a:custGeom>
                  <a:avLst/>
                  <a:gdLst>
                    <a:gd name="T0" fmla="*/ 282 w 311"/>
                    <a:gd name="T1" fmla="*/ 352 h 382"/>
                    <a:gd name="T2" fmla="*/ 282 w 311"/>
                    <a:gd name="T3" fmla="*/ 352 h 382"/>
                    <a:gd name="T4" fmla="*/ 30 w 311"/>
                    <a:gd name="T5" fmla="*/ 352 h 382"/>
                    <a:gd name="T6" fmla="*/ 30 w 311"/>
                    <a:gd name="T7" fmla="*/ 156 h 382"/>
                    <a:gd name="T8" fmla="*/ 58 w 311"/>
                    <a:gd name="T9" fmla="*/ 156 h 382"/>
                    <a:gd name="T10" fmla="*/ 58 w 311"/>
                    <a:gd name="T11" fmla="*/ 128 h 382"/>
                    <a:gd name="T12" fmla="*/ 156 w 311"/>
                    <a:gd name="T13" fmla="*/ 30 h 382"/>
                    <a:gd name="T14" fmla="*/ 254 w 311"/>
                    <a:gd name="T15" fmla="*/ 128 h 382"/>
                    <a:gd name="T16" fmla="*/ 254 w 311"/>
                    <a:gd name="T17" fmla="*/ 156 h 382"/>
                    <a:gd name="T18" fmla="*/ 282 w 311"/>
                    <a:gd name="T19" fmla="*/ 156 h 382"/>
                    <a:gd name="T20" fmla="*/ 282 w 311"/>
                    <a:gd name="T21" fmla="*/ 352 h 382"/>
                    <a:gd name="T22" fmla="*/ 283 w 311"/>
                    <a:gd name="T23" fmla="*/ 126 h 382"/>
                    <a:gd name="T24" fmla="*/ 283 w 311"/>
                    <a:gd name="T25" fmla="*/ 126 h 382"/>
                    <a:gd name="T26" fmla="*/ 156 w 311"/>
                    <a:gd name="T27" fmla="*/ 0 h 382"/>
                    <a:gd name="T28" fmla="*/ 28 w 311"/>
                    <a:gd name="T29" fmla="*/ 126 h 382"/>
                    <a:gd name="T30" fmla="*/ 0 w 311"/>
                    <a:gd name="T31" fmla="*/ 126 h 382"/>
                    <a:gd name="T32" fmla="*/ 0 w 311"/>
                    <a:gd name="T33" fmla="*/ 382 h 382"/>
                    <a:gd name="T34" fmla="*/ 311 w 311"/>
                    <a:gd name="T35" fmla="*/ 382 h 382"/>
                    <a:gd name="T36" fmla="*/ 311 w 311"/>
                    <a:gd name="T37" fmla="*/ 126 h 382"/>
                    <a:gd name="T38" fmla="*/ 283 w 311"/>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3" y="126"/>
                      </a:moveTo>
                      <a:lnTo>
                        <a:pt x="283" y="126"/>
                      </a:lnTo>
                      <a:cubicBezTo>
                        <a:pt x="282" y="56"/>
                        <a:pt x="226" y="0"/>
                        <a:pt x="156" y="0"/>
                      </a:cubicBezTo>
                      <a:cubicBezTo>
                        <a:pt x="86" y="0"/>
                        <a:pt x="29" y="56"/>
                        <a:pt x="28" y="126"/>
                      </a:cubicBezTo>
                      <a:lnTo>
                        <a:pt x="0" y="126"/>
                      </a:lnTo>
                      <a:lnTo>
                        <a:pt x="0" y="382"/>
                      </a:lnTo>
                      <a:lnTo>
                        <a:pt x="311" y="382"/>
                      </a:lnTo>
                      <a:lnTo>
                        <a:pt x="311" y="126"/>
                      </a:lnTo>
                      <a:lnTo>
                        <a:pt x="283"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9" name="Freeform 40"/>
                <p:cNvSpPr>
                  <a:spLocks noEditPoints="1"/>
                </p:cNvSpPr>
                <p:nvPr/>
              </p:nvSpPr>
              <p:spPr bwMode="auto">
                <a:xfrm>
                  <a:off x="6114835" y="2866149"/>
                  <a:ext cx="131812" cy="154659"/>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3" y="84"/>
                        <a:pt x="140" y="90"/>
                        <a:pt x="140" y="98"/>
                      </a:cubicBezTo>
                      <a:close/>
                      <a:moveTo>
                        <a:pt x="56" y="98"/>
                      </a:moveTo>
                      <a:lnTo>
                        <a:pt x="56" y="98"/>
                      </a:lnTo>
                      <a:cubicBezTo>
                        <a:pt x="56" y="59"/>
                        <a:pt x="87" y="28"/>
                        <a:pt x="126" y="28"/>
                      </a:cubicBezTo>
                      <a:cubicBezTo>
                        <a:pt x="164"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0" name="Freeform 41"/>
                <p:cNvSpPr>
                  <a:spLocks/>
                </p:cNvSpPr>
                <p:nvPr/>
              </p:nvSpPr>
              <p:spPr bwMode="auto">
                <a:xfrm>
                  <a:off x="6144712" y="2878452"/>
                  <a:ext cx="72057" cy="47452"/>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8" y="0"/>
                        <a:pt x="140" y="31"/>
                        <a:pt x="140" y="70"/>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1" name="Freeform 42"/>
                <p:cNvSpPr>
                  <a:spLocks/>
                </p:cNvSpPr>
                <p:nvPr/>
              </p:nvSpPr>
              <p:spPr bwMode="auto">
                <a:xfrm>
                  <a:off x="6172832" y="2906572"/>
                  <a:ext cx="15817" cy="1933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1" y="0"/>
                        <a:pt x="28" y="6"/>
                        <a:pt x="28" y="14"/>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2" name="Freeform 43"/>
                <p:cNvSpPr>
                  <a:spLocks noEditPoints="1"/>
                </p:cNvSpPr>
                <p:nvPr/>
              </p:nvSpPr>
              <p:spPr bwMode="auto">
                <a:xfrm>
                  <a:off x="6130652" y="2939964"/>
                  <a:ext cx="101934" cy="66784"/>
                </a:xfrm>
                <a:custGeom>
                  <a:avLst/>
                  <a:gdLst>
                    <a:gd name="T0" fmla="*/ 93 w 196"/>
                    <a:gd name="T1" fmla="*/ 109 h 140"/>
                    <a:gd name="T2" fmla="*/ 93 w 196"/>
                    <a:gd name="T3" fmla="*/ 109 h 140"/>
                    <a:gd name="T4" fmla="*/ 59 w 196"/>
                    <a:gd name="T5" fmla="*/ 66 h 140"/>
                    <a:gd name="T6" fmla="*/ 102 w 196"/>
                    <a:gd name="T7" fmla="*/ 32 h 140"/>
                    <a:gd name="T8" fmla="*/ 137 w 196"/>
                    <a:gd name="T9" fmla="*/ 75 h 140"/>
                    <a:gd name="T10" fmla="*/ 93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3" y="109"/>
                      </a:moveTo>
                      <a:lnTo>
                        <a:pt x="93" y="109"/>
                      </a:lnTo>
                      <a:lnTo>
                        <a:pt x="59" y="66"/>
                      </a:lnTo>
                      <a:lnTo>
                        <a:pt x="102" y="32"/>
                      </a:lnTo>
                      <a:lnTo>
                        <a:pt x="137" y="75"/>
                      </a:lnTo>
                      <a:lnTo>
                        <a:pt x="93"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44"/>
                <p:cNvSpPr>
                  <a:spLocks/>
                </p:cNvSpPr>
                <p:nvPr/>
              </p:nvSpPr>
              <p:spPr bwMode="auto">
                <a:xfrm>
                  <a:off x="6160529" y="2955781"/>
                  <a:ext cx="40422" cy="36907"/>
                </a:xfrm>
                <a:custGeom>
                  <a:avLst/>
                  <a:gdLst>
                    <a:gd name="T0" fmla="*/ 78 w 78"/>
                    <a:gd name="T1" fmla="*/ 43 h 77"/>
                    <a:gd name="T2" fmla="*/ 78 w 78"/>
                    <a:gd name="T3" fmla="*/ 43 h 77"/>
                    <a:gd name="T4" fmla="*/ 34 w 78"/>
                    <a:gd name="T5" fmla="*/ 77 h 77"/>
                    <a:gd name="T6" fmla="*/ 0 w 78"/>
                    <a:gd name="T7" fmla="*/ 34 h 77"/>
                    <a:gd name="T8" fmla="*/ 43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4" y="77"/>
                      </a:lnTo>
                      <a:lnTo>
                        <a:pt x="0" y="34"/>
                      </a:lnTo>
                      <a:lnTo>
                        <a:pt x="43" y="0"/>
                      </a:lnTo>
                      <a:lnTo>
                        <a:pt x="78" y="4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04" name="Freeform 45"/>
              <p:cNvSpPr>
                <a:spLocks noEditPoints="1"/>
              </p:cNvSpPr>
              <p:nvPr/>
            </p:nvSpPr>
            <p:spPr bwMode="auto">
              <a:xfrm>
                <a:off x="7588391" y="2626218"/>
                <a:ext cx="270080" cy="248758"/>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1 h 256"/>
                  <a:gd name="T14" fmla="*/ 225 w 256"/>
                  <a:gd name="T15" fmla="*/ 44 h 256"/>
                  <a:gd name="T16" fmla="*/ 192 w 256"/>
                  <a:gd name="T17" fmla="*/ 27 h 256"/>
                  <a:gd name="T18" fmla="*/ 183 w 256"/>
                  <a:gd name="T19" fmla="*/ 35 h 256"/>
                  <a:gd name="T20" fmla="*/ 153 w 256"/>
                  <a:gd name="T21" fmla="*/ 24 h 256"/>
                  <a:gd name="T22" fmla="*/ 152 w 256"/>
                  <a:gd name="T23" fmla="*/ 22 h 256"/>
                  <a:gd name="T24" fmla="*/ 140 w 256"/>
                  <a:gd name="T25" fmla="*/ 0 h 256"/>
                  <a:gd name="T26" fmla="*/ 105 w 256"/>
                  <a:gd name="T27" fmla="*/ 11 h 256"/>
                  <a:gd name="T28" fmla="*/ 103 w 256"/>
                  <a:gd name="T29" fmla="*/ 24 h 256"/>
                  <a:gd name="T30" fmla="*/ 69 w 256"/>
                  <a:gd name="T31" fmla="*/ 38 h 256"/>
                  <a:gd name="T32" fmla="*/ 60 w 256"/>
                  <a:gd name="T33" fmla="*/ 31 h 256"/>
                  <a:gd name="T34" fmla="*/ 27 w 256"/>
                  <a:gd name="T35" fmla="*/ 47 h 256"/>
                  <a:gd name="T36" fmla="*/ 27 w 256"/>
                  <a:gd name="T37" fmla="*/ 64 h 256"/>
                  <a:gd name="T38" fmla="*/ 35 w 256"/>
                  <a:gd name="T39" fmla="*/ 74 h 256"/>
                  <a:gd name="T40" fmla="*/ 24 w 256"/>
                  <a:gd name="T41" fmla="*/ 103 h 256"/>
                  <a:gd name="T42" fmla="*/ 11 w 256"/>
                  <a:gd name="T43" fmla="*/ 104 h 256"/>
                  <a:gd name="T44" fmla="*/ 0 w 256"/>
                  <a:gd name="T45" fmla="*/ 139 h 256"/>
                  <a:gd name="T46" fmla="*/ 22 w 256"/>
                  <a:gd name="T47" fmla="*/ 151 h 256"/>
                  <a:gd name="T48" fmla="*/ 38 w 256"/>
                  <a:gd name="T49" fmla="*/ 185 h 256"/>
                  <a:gd name="T50" fmla="*/ 38 w 256"/>
                  <a:gd name="T51" fmla="*/ 187 h 256"/>
                  <a:gd name="T52" fmla="*/ 30 w 256"/>
                  <a:gd name="T53" fmla="*/ 212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5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2" y="104"/>
                      <a:pt x="232" y="103"/>
                    </a:cubicBezTo>
                    <a:lnTo>
                      <a:pt x="218" y="70"/>
                    </a:lnTo>
                    <a:lnTo>
                      <a:pt x="218" y="69"/>
                    </a:lnTo>
                    <a:cubicBezTo>
                      <a:pt x="218" y="69"/>
                      <a:pt x="218" y="68"/>
                      <a:pt x="218" y="68"/>
                    </a:cubicBezTo>
                    <a:lnTo>
                      <a:pt x="225" y="61"/>
                    </a:lnTo>
                    <a:cubicBezTo>
                      <a:pt x="227" y="58"/>
                      <a:pt x="228" y="55"/>
                      <a:pt x="228" y="52"/>
                    </a:cubicBezTo>
                    <a:cubicBezTo>
                      <a:pt x="228" y="49"/>
                      <a:pt x="227" y="46"/>
                      <a:pt x="225" y="44"/>
                    </a:cubicBezTo>
                    <a:lnTo>
                      <a:pt x="208" y="27"/>
                    </a:lnTo>
                    <a:cubicBezTo>
                      <a:pt x="204" y="23"/>
                      <a:pt x="196" y="23"/>
                      <a:pt x="192" y="27"/>
                    </a:cubicBezTo>
                    <a:lnTo>
                      <a:pt x="184" y="35"/>
                    </a:lnTo>
                    <a:cubicBezTo>
                      <a:pt x="184" y="35"/>
                      <a:pt x="183" y="35"/>
                      <a:pt x="183" y="35"/>
                    </a:cubicBezTo>
                    <a:cubicBezTo>
                      <a:pt x="182" y="35"/>
                      <a:pt x="182" y="35"/>
                      <a:pt x="182" y="35"/>
                    </a:cubicBezTo>
                    <a:lnTo>
                      <a:pt x="153" y="24"/>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3" y="24"/>
                    </a:cubicBezTo>
                    <a:lnTo>
                      <a:pt x="70" y="38"/>
                    </a:lnTo>
                    <a:lnTo>
                      <a:pt x="69" y="38"/>
                    </a:lnTo>
                    <a:cubicBezTo>
                      <a:pt x="69" y="38"/>
                      <a:pt x="68" y="38"/>
                      <a:pt x="68" y="38"/>
                    </a:cubicBezTo>
                    <a:lnTo>
                      <a:pt x="60" y="31"/>
                    </a:lnTo>
                    <a:cubicBezTo>
                      <a:pt x="56" y="26"/>
                      <a:pt x="48" y="26"/>
                      <a:pt x="44" y="31"/>
                    </a:cubicBezTo>
                    <a:lnTo>
                      <a:pt x="27" y="47"/>
                    </a:lnTo>
                    <a:cubicBezTo>
                      <a:pt x="25" y="50"/>
                      <a:pt x="24" y="52"/>
                      <a:pt x="24" y="56"/>
                    </a:cubicBezTo>
                    <a:cubicBezTo>
                      <a:pt x="24" y="59"/>
                      <a:pt x="25" y="62"/>
                      <a:pt x="27" y="64"/>
                    </a:cubicBezTo>
                    <a:lnTo>
                      <a:pt x="35" y="72"/>
                    </a:lnTo>
                    <a:cubicBezTo>
                      <a:pt x="35" y="72"/>
                      <a:pt x="36" y="73"/>
                      <a:pt x="35" y="74"/>
                    </a:cubicBezTo>
                    <a:lnTo>
                      <a:pt x="24" y="103"/>
                    </a:lnTo>
                    <a:lnTo>
                      <a:pt x="24" y="103"/>
                    </a:lnTo>
                    <a:cubicBezTo>
                      <a:pt x="24" y="104"/>
                      <a:pt x="23" y="104"/>
                      <a:pt x="22" y="104"/>
                    </a:cubicBezTo>
                    <a:lnTo>
                      <a:pt x="11" y="104"/>
                    </a:lnTo>
                    <a:cubicBezTo>
                      <a:pt x="5" y="104"/>
                      <a:pt x="0" y="109"/>
                      <a:pt x="0" y="116"/>
                    </a:cubicBezTo>
                    <a:lnTo>
                      <a:pt x="0" y="139"/>
                    </a:lnTo>
                    <a:cubicBezTo>
                      <a:pt x="0" y="146"/>
                      <a:pt x="5" y="151"/>
                      <a:pt x="11" y="151"/>
                    </a:cubicBezTo>
                    <a:lnTo>
                      <a:pt x="22" y="151"/>
                    </a:lnTo>
                    <a:cubicBezTo>
                      <a:pt x="23" y="151"/>
                      <a:pt x="24" y="152"/>
                      <a:pt x="24" y="152"/>
                    </a:cubicBezTo>
                    <a:lnTo>
                      <a:pt x="38" y="185"/>
                    </a:lnTo>
                    <a:lnTo>
                      <a:pt x="38" y="186"/>
                    </a:lnTo>
                    <a:cubicBezTo>
                      <a:pt x="38" y="186"/>
                      <a:pt x="38" y="187"/>
                      <a:pt x="38" y="187"/>
                    </a:cubicBezTo>
                    <a:lnTo>
                      <a:pt x="30" y="195"/>
                    </a:lnTo>
                    <a:cubicBezTo>
                      <a:pt x="26" y="200"/>
                      <a:pt x="26" y="207"/>
                      <a:pt x="30" y="212"/>
                    </a:cubicBezTo>
                    <a:lnTo>
                      <a:pt x="47" y="228"/>
                    </a:lnTo>
                    <a:cubicBezTo>
                      <a:pt x="52" y="233"/>
                      <a:pt x="59" y="233"/>
                      <a:pt x="64" y="228"/>
                    </a:cubicBezTo>
                    <a:lnTo>
                      <a:pt x="72" y="220"/>
                    </a:lnTo>
                    <a:cubicBezTo>
                      <a:pt x="72" y="220"/>
                      <a:pt x="73" y="220"/>
                      <a:pt x="74" y="220"/>
                    </a:cubicBezTo>
                    <a:lnTo>
                      <a:pt x="103" y="232"/>
                    </a:lnTo>
                    <a:lnTo>
                      <a:pt x="104" y="232"/>
                    </a:lnTo>
                    <a:cubicBezTo>
                      <a:pt x="104" y="232"/>
                      <a:pt x="105" y="233"/>
                      <a:pt x="105" y="233"/>
                    </a:cubicBezTo>
                    <a:lnTo>
                      <a:pt x="105" y="244"/>
                    </a:lnTo>
                    <a:cubicBezTo>
                      <a:pt x="105" y="251"/>
                      <a:pt x="110" y="256"/>
                      <a:pt x="116" y="256"/>
                    </a:cubicBezTo>
                    <a:lnTo>
                      <a:pt x="140" y="256"/>
                    </a:lnTo>
                    <a:cubicBezTo>
                      <a:pt x="146" y="256"/>
                      <a:pt x="152" y="251"/>
                      <a:pt x="152" y="244"/>
                    </a:cubicBezTo>
                    <a:lnTo>
                      <a:pt x="152" y="233"/>
                    </a:lnTo>
                    <a:cubicBezTo>
                      <a:pt x="152" y="233"/>
                      <a:pt x="152" y="232"/>
                      <a:pt x="153" y="232"/>
                    </a:cubicBezTo>
                    <a:lnTo>
                      <a:pt x="185" y="218"/>
                    </a:lnTo>
                    <a:lnTo>
                      <a:pt x="186" y="218"/>
                    </a:lnTo>
                    <a:cubicBezTo>
                      <a:pt x="186" y="218"/>
                      <a:pt x="188" y="218"/>
                      <a:pt x="188" y="218"/>
                    </a:cubicBezTo>
                    <a:lnTo>
                      <a:pt x="195" y="225"/>
                    </a:lnTo>
                    <a:cubicBezTo>
                      <a:pt x="199" y="230"/>
                      <a:pt x="207" y="230"/>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0" y="151"/>
                      <a:pt x="256" y="146"/>
                      <a:pt x="256" y="139"/>
                    </a:cubicBezTo>
                    <a:lnTo>
                      <a:pt x="256" y="116"/>
                    </a:lnTo>
                    <a:cubicBezTo>
                      <a:pt x="256" y="109"/>
                      <a:pt x="250" y="104"/>
                      <a:pt x="244" y="104"/>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305" name="Group 15"/>
              <p:cNvGrpSpPr>
                <a:grpSpLocks noChangeAspect="1"/>
              </p:cNvGrpSpPr>
              <p:nvPr/>
            </p:nvGrpSpPr>
            <p:grpSpPr bwMode="auto">
              <a:xfrm>
                <a:off x="6027272" y="2128389"/>
                <a:ext cx="777232" cy="789127"/>
                <a:chOff x="3187" y="1523"/>
                <a:chExt cx="392" cy="398"/>
              </a:xfrm>
            </p:grpSpPr>
            <p:sp>
              <p:nvSpPr>
                <p:cNvPr id="306" name="Freeform 16"/>
                <p:cNvSpPr>
                  <a:spLocks noEditPoints="1"/>
                </p:cNvSpPr>
                <p:nvPr/>
              </p:nvSpPr>
              <p:spPr bwMode="auto">
                <a:xfrm>
                  <a:off x="3187" y="1589"/>
                  <a:ext cx="185" cy="53"/>
                </a:xfrm>
                <a:custGeom>
                  <a:avLst/>
                  <a:gdLst>
                    <a:gd name="T0" fmla="*/ 600 w 625"/>
                    <a:gd name="T1" fmla="*/ 144 h 178"/>
                    <a:gd name="T2" fmla="*/ 600 w 625"/>
                    <a:gd name="T3" fmla="*/ 144 h 178"/>
                    <a:gd name="T4" fmla="*/ 596 w 625"/>
                    <a:gd name="T5" fmla="*/ 152 h 178"/>
                    <a:gd name="T6" fmla="*/ 590 w 625"/>
                    <a:gd name="T7" fmla="*/ 154 h 178"/>
                    <a:gd name="T8" fmla="*/ 587 w 625"/>
                    <a:gd name="T9" fmla="*/ 153 h 178"/>
                    <a:gd name="T10" fmla="*/ 535 w 625"/>
                    <a:gd name="T11" fmla="*/ 134 h 178"/>
                    <a:gd name="T12" fmla="*/ 529 w 625"/>
                    <a:gd name="T13" fmla="*/ 125 h 178"/>
                    <a:gd name="T14" fmla="*/ 529 w 625"/>
                    <a:gd name="T15" fmla="*/ 53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7 h 178"/>
                    <a:gd name="T28" fmla="*/ 312 w 625"/>
                    <a:gd name="T29" fmla="*/ 137 h 178"/>
                    <a:gd name="T30" fmla="*/ 264 w 625"/>
                    <a:gd name="T31" fmla="*/ 89 h 178"/>
                    <a:gd name="T32" fmla="*/ 312 w 625"/>
                    <a:gd name="T33" fmla="*/ 41 h 178"/>
                    <a:gd name="T34" fmla="*/ 361 w 625"/>
                    <a:gd name="T35" fmla="*/ 89 h 178"/>
                    <a:gd name="T36" fmla="*/ 312 w 625"/>
                    <a:gd name="T37" fmla="*/ 137 h 178"/>
                    <a:gd name="T38" fmla="*/ 96 w 625"/>
                    <a:gd name="T39" fmla="*/ 125 h 178"/>
                    <a:gd name="T40" fmla="*/ 96 w 625"/>
                    <a:gd name="T41" fmla="*/ 125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3 h 178"/>
                    <a:gd name="T62" fmla="*/ 96 w 625"/>
                    <a:gd name="T63" fmla="*/ 125 h 178"/>
                    <a:gd name="T64" fmla="*/ 611 w 625"/>
                    <a:gd name="T65" fmla="*/ 0 h 178"/>
                    <a:gd name="T66" fmla="*/ 611 w 625"/>
                    <a:gd name="T67" fmla="*/ 0 h 178"/>
                    <a:gd name="T68" fmla="*/ 14 w 625"/>
                    <a:gd name="T69" fmla="*/ 0 h 178"/>
                    <a:gd name="T70" fmla="*/ 0 w 625"/>
                    <a:gd name="T71" fmla="*/ 14 h 178"/>
                    <a:gd name="T72" fmla="*/ 0 w 625"/>
                    <a:gd name="T73" fmla="*/ 164 h 178"/>
                    <a:gd name="T74" fmla="*/ 14 w 625"/>
                    <a:gd name="T75" fmla="*/ 178 h 178"/>
                    <a:gd name="T76" fmla="*/ 611 w 625"/>
                    <a:gd name="T77" fmla="*/ 178 h 178"/>
                    <a:gd name="T78" fmla="*/ 625 w 625"/>
                    <a:gd name="T79" fmla="*/ 164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2"/>
                      </a:cubicBezTo>
                      <a:cubicBezTo>
                        <a:pt x="594" y="153"/>
                        <a:pt x="592" y="154"/>
                        <a:pt x="590" y="154"/>
                      </a:cubicBezTo>
                      <a:cubicBezTo>
                        <a:pt x="589" y="154"/>
                        <a:pt x="588" y="154"/>
                        <a:pt x="587" y="153"/>
                      </a:cubicBezTo>
                      <a:lnTo>
                        <a:pt x="535" y="134"/>
                      </a:lnTo>
                      <a:cubicBezTo>
                        <a:pt x="531" y="132"/>
                        <a:pt x="529" y="129"/>
                        <a:pt x="529" y="125"/>
                      </a:cubicBezTo>
                      <a:lnTo>
                        <a:pt x="529" y="53"/>
                      </a:lnTo>
                      <a:cubicBezTo>
                        <a:pt x="529" y="49"/>
                        <a:pt x="531" y="46"/>
                        <a:pt x="535" y="44"/>
                      </a:cubicBezTo>
                      <a:lnTo>
                        <a:pt x="587" y="25"/>
                      </a:lnTo>
                      <a:cubicBezTo>
                        <a:pt x="590" y="23"/>
                        <a:pt x="593" y="24"/>
                        <a:pt x="596" y="26"/>
                      </a:cubicBezTo>
                      <a:cubicBezTo>
                        <a:pt x="599" y="28"/>
                        <a:pt x="600" y="31"/>
                        <a:pt x="600" y="34"/>
                      </a:cubicBezTo>
                      <a:lnTo>
                        <a:pt x="600" y="144"/>
                      </a:lnTo>
                      <a:close/>
                      <a:moveTo>
                        <a:pt x="312" y="137"/>
                      </a:moveTo>
                      <a:lnTo>
                        <a:pt x="312" y="137"/>
                      </a:lnTo>
                      <a:cubicBezTo>
                        <a:pt x="285" y="137"/>
                        <a:pt x="264" y="116"/>
                        <a:pt x="264" y="89"/>
                      </a:cubicBezTo>
                      <a:cubicBezTo>
                        <a:pt x="264" y="62"/>
                        <a:pt x="285" y="41"/>
                        <a:pt x="312" y="41"/>
                      </a:cubicBezTo>
                      <a:cubicBezTo>
                        <a:pt x="339" y="41"/>
                        <a:pt x="361" y="62"/>
                        <a:pt x="361" y="89"/>
                      </a:cubicBezTo>
                      <a:cubicBezTo>
                        <a:pt x="361" y="116"/>
                        <a:pt x="339" y="137"/>
                        <a:pt x="312" y="137"/>
                      </a:cubicBezTo>
                      <a:close/>
                      <a:moveTo>
                        <a:pt x="96" y="125"/>
                      </a:moveTo>
                      <a:lnTo>
                        <a:pt x="96" y="125"/>
                      </a:lnTo>
                      <a:cubicBezTo>
                        <a:pt x="96" y="129"/>
                        <a:pt x="93" y="132"/>
                        <a:pt x="89" y="134"/>
                      </a:cubicBezTo>
                      <a:lnTo>
                        <a:pt x="37" y="153"/>
                      </a:lnTo>
                      <a:cubicBezTo>
                        <a:pt x="36" y="154"/>
                        <a:pt x="35" y="154"/>
                        <a:pt x="34" y="154"/>
                      </a:cubicBezTo>
                      <a:cubicBezTo>
                        <a:pt x="32" y="154"/>
                        <a:pt x="30" y="153"/>
                        <a:pt x="28" y="152"/>
                      </a:cubicBezTo>
                      <a:cubicBezTo>
                        <a:pt x="26" y="151"/>
                        <a:pt x="24" y="148"/>
                        <a:pt x="24" y="144"/>
                      </a:cubicBezTo>
                      <a:lnTo>
                        <a:pt x="24" y="34"/>
                      </a:lnTo>
                      <a:cubicBezTo>
                        <a:pt x="24" y="31"/>
                        <a:pt x="26" y="28"/>
                        <a:pt x="28" y="26"/>
                      </a:cubicBezTo>
                      <a:cubicBezTo>
                        <a:pt x="31" y="24"/>
                        <a:pt x="34" y="23"/>
                        <a:pt x="37" y="25"/>
                      </a:cubicBezTo>
                      <a:lnTo>
                        <a:pt x="89" y="44"/>
                      </a:lnTo>
                      <a:cubicBezTo>
                        <a:pt x="93" y="46"/>
                        <a:pt x="96" y="49"/>
                        <a:pt x="96" y="53"/>
                      </a:cubicBezTo>
                      <a:lnTo>
                        <a:pt x="96" y="125"/>
                      </a:lnTo>
                      <a:close/>
                      <a:moveTo>
                        <a:pt x="611" y="0"/>
                      </a:moveTo>
                      <a:lnTo>
                        <a:pt x="611" y="0"/>
                      </a:lnTo>
                      <a:lnTo>
                        <a:pt x="14" y="0"/>
                      </a:lnTo>
                      <a:cubicBezTo>
                        <a:pt x="6" y="0"/>
                        <a:pt x="0" y="6"/>
                        <a:pt x="0" y="14"/>
                      </a:cubicBezTo>
                      <a:lnTo>
                        <a:pt x="0" y="164"/>
                      </a:lnTo>
                      <a:cubicBezTo>
                        <a:pt x="0" y="172"/>
                        <a:pt x="6" y="178"/>
                        <a:pt x="14" y="178"/>
                      </a:cubicBezTo>
                      <a:lnTo>
                        <a:pt x="611" y="178"/>
                      </a:lnTo>
                      <a:cubicBezTo>
                        <a:pt x="618" y="178"/>
                        <a:pt x="625" y="172"/>
                        <a:pt x="625" y="164"/>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17"/>
                <p:cNvSpPr>
                  <a:spLocks noEditPoints="1"/>
                </p:cNvSpPr>
                <p:nvPr/>
              </p:nvSpPr>
              <p:spPr bwMode="auto">
                <a:xfrm>
                  <a:off x="3187" y="1655"/>
                  <a:ext cx="185" cy="53"/>
                </a:xfrm>
                <a:custGeom>
                  <a:avLst/>
                  <a:gdLst>
                    <a:gd name="T0" fmla="*/ 600 w 625"/>
                    <a:gd name="T1" fmla="*/ 144 h 178"/>
                    <a:gd name="T2" fmla="*/ 600 w 625"/>
                    <a:gd name="T3" fmla="*/ 144 h 178"/>
                    <a:gd name="T4" fmla="*/ 596 w 625"/>
                    <a:gd name="T5" fmla="*/ 152 h 178"/>
                    <a:gd name="T6" fmla="*/ 590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2" y="154"/>
                        <a:pt x="590"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8" y="178"/>
                        <a:pt x="625" y="171"/>
                        <a:pt x="625" y="163"/>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18"/>
                <p:cNvSpPr>
                  <a:spLocks noEditPoints="1"/>
                </p:cNvSpPr>
                <p:nvPr/>
              </p:nvSpPr>
              <p:spPr bwMode="auto">
                <a:xfrm>
                  <a:off x="3187" y="1523"/>
                  <a:ext cx="185" cy="53"/>
                </a:xfrm>
                <a:custGeom>
                  <a:avLst/>
                  <a:gdLst>
                    <a:gd name="T0" fmla="*/ 600 w 625"/>
                    <a:gd name="T1" fmla="*/ 144 h 177"/>
                    <a:gd name="T2" fmla="*/ 600 w 625"/>
                    <a:gd name="T3" fmla="*/ 144 h 177"/>
                    <a:gd name="T4" fmla="*/ 596 w 625"/>
                    <a:gd name="T5" fmla="*/ 152 h 177"/>
                    <a:gd name="T6" fmla="*/ 590 w 625"/>
                    <a:gd name="T7" fmla="*/ 153 h 177"/>
                    <a:gd name="T8" fmla="*/ 587 w 625"/>
                    <a:gd name="T9" fmla="*/ 153 h 177"/>
                    <a:gd name="T10" fmla="*/ 535 w 625"/>
                    <a:gd name="T11" fmla="*/ 133 h 177"/>
                    <a:gd name="T12" fmla="*/ 529 w 625"/>
                    <a:gd name="T13" fmla="*/ 124 h 177"/>
                    <a:gd name="T14" fmla="*/ 529 w 625"/>
                    <a:gd name="T15" fmla="*/ 53 h 177"/>
                    <a:gd name="T16" fmla="*/ 535 w 625"/>
                    <a:gd name="T17" fmla="*/ 43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8 h 177"/>
                    <a:gd name="T32" fmla="*/ 312 w 625"/>
                    <a:gd name="T33" fmla="*/ 40 h 177"/>
                    <a:gd name="T34" fmla="*/ 361 w 625"/>
                    <a:gd name="T35" fmla="*/ 88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3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3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2" y="153"/>
                        <a:pt x="590" y="153"/>
                      </a:cubicBezTo>
                      <a:cubicBezTo>
                        <a:pt x="589" y="153"/>
                        <a:pt x="588" y="153"/>
                        <a:pt x="587" y="153"/>
                      </a:cubicBezTo>
                      <a:lnTo>
                        <a:pt x="535" y="133"/>
                      </a:lnTo>
                      <a:cubicBezTo>
                        <a:pt x="531" y="132"/>
                        <a:pt x="529" y="128"/>
                        <a:pt x="529" y="124"/>
                      </a:cubicBezTo>
                      <a:lnTo>
                        <a:pt x="529" y="53"/>
                      </a:lnTo>
                      <a:cubicBezTo>
                        <a:pt x="529" y="49"/>
                        <a:pt x="531" y="45"/>
                        <a:pt x="535" y="43"/>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8"/>
                      </a:cubicBezTo>
                      <a:cubicBezTo>
                        <a:pt x="264" y="62"/>
                        <a:pt x="285" y="40"/>
                        <a:pt x="312" y="40"/>
                      </a:cubicBezTo>
                      <a:cubicBezTo>
                        <a:pt x="339" y="40"/>
                        <a:pt x="361" y="62"/>
                        <a:pt x="361" y="88"/>
                      </a:cubicBezTo>
                      <a:cubicBezTo>
                        <a:pt x="361" y="115"/>
                        <a:pt x="339" y="137"/>
                        <a:pt x="312" y="137"/>
                      </a:cubicBezTo>
                      <a:close/>
                      <a:moveTo>
                        <a:pt x="96" y="124"/>
                      </a:moveTo>
                      <a:lnTo>
                        <a:pt x="96" y="124"/>
                      </a:lnTo>
                      <a:cubicBezTo>
                        <a:pt x="96" y="128"/>
                        <a:pt x="93" y="132"/>
                        <a:pt x="89" y="133"/>
                      </a:cubicBezTo>
                      <a:lnTo>
                        <a:pt x="37" y="153"/>
                      </a:lnTo>
                      <a:cubicBezTo>
                        <a:pt x="36" y="153"/>
                        <a:pt x="35" y="153"/>
                        <a:pt x="34" y="153"/>
                      </a:cubicBezTo>
                      <a:cubicBezTo>
                        <a:pt x="32" y="153"/>
                        <a:pt x="30" y="153"/>
                        <a:pt x="28" y="152"/>
                      </a:cubicBezTo>
                      <a:cubicBezTo>
                        <a:pt x="26" y="150"/>
                        <a:pt x="24" y="147"/>
                        <a:pt x="24" y="144"/>
                      </a:cubicBezTo>
                      <a:lnTo>
                        <a:pt x="24" y="33"/>
                      </a:lnTo>
                      <a:cubicBezTo>
                        <a:pt x="24" y="30"/>
                        <a:pt x="26" y="27"/>
                        <a:pt x="28" y="25"/>
                      </a:cubicBezTo>
                      <a:cubicBezTo>
                        <a:pt x="31" y="23"/>
                        <a:pt x="34" y="23"/>
                        <a:pt x="37" y="24"/>
                      </a:cubicBezTo>
                      <a:lnTo>
                        <a:pt x="89" y="43"/>
                      </a:lnTo>
                      <a:cubicBezTo>
                        <a:pt x="93" y="45"/>
                        <a:pt x="96" y="49"/>
                        <a:pt x="96" y="53"/>
                      </a:cubicBezTo>
                      <a:lnTo>
                        <a:pt x="96" y="124"/>
                      </a:lnTo>
                      <a:close/>
                      <a:moveTo>
                        <a:pt x="611" y="0"/>
                      </a:moveTo>
                      <a:lnTo>
                        <a:pt x="611" y="0"/>
                      </a:lnTo>
                      <a:lnTo>
                        <a:pt x="14" y="0"/>
                      </a:lnTo>
                      <a:cubicBezTo>
                        <a:pt x="6" y="0"/>
                        <a:pt x="0" y="7"/>
                        <a:pt x="0" y="14"/>
                      </a:cubicBezTo>
                      <a:lnTo>
                        <a:pt x="0" y="163"/>
                      </a:lnTo>
                      <a:cubicBezTo>
                        <a:pt x="0" y="171"/>
                        <a:pt x="6" y="177"/>
                        <a:pt x="14" y="177"/>
                      </a:cubicBezTo>
                      <a:lnTo>
                        <a:pt x="611" y="177"/>
                      </a:lnTo>
                      <a:cubicBezTo>
                        <a:pt x="618" y="177"/>
                        <a:pt x="625" y="171"/>
                        <a:pt x="625" y="163"/>
                      </a:cubicBezTo>
                      <a:lnTo>
                        <a:pt x="625" y="14"/>
                      </a:lnTo>
                      <a:cubicBezTo>
                        <a:pt x="625" y="7"/>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19"/>
                <p:cNvSpPr>
                  <a:spLocks noEditPoints="1"/>
                </p:cNvSpPr>
                <p:nvPr/>
              </p:nvSpPr>
              <p:spPr bwMode="auto">
                <a:xfrm>
                  <a:off x="3394" y="1589"/>
                  <a:ext cx="185" cy="53"/>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5 h 178"/>
                    <a:gd name="T14" fmla="*/ 529 w 625"/>
                    <a:gd name="T15" fmla="*/ 53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7 h 178"/>
                    <a:gd name="T28" fmla="*/ 312 w 625"/>
                    <a:gd name="T29" fmla="*/ 137 h 178"/>
                    <a:gd name="T30" fmla="*/ 264 w 625"/>
                    <a:gd name="T31" fmla="*/ 89 h 178"/>
                    <a:gd name="T32" fmla="*/ 312 w 625"/>
                    <a:gd name="T33" fmla="*/ 41 h 178"/>
                    <a:gd name="T34" fmla="*/ 361 w 625"/>
                    <a:gd name="T35" fmla="*/ 89 h 178"/>
                    <a:gd name="T36" fmla="*/ 312 w 625"/>
                    <a:gd name="T37" fmla="*/ 137 h 178"/>
                    <a:gd name="T38" fmla="*/ 96 w 625"/>
                    <a:gd name="T39" fmla="*/ 125 h 178"/>
                    <a:gd name="T40" fmla="*/ 96 w 625"/>
                    <a:gd name="T41" fmla="*/ 125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3 h 178"/>
                    <a:gd name="T62" fmla="*/ 96 w 625"/>
                    <a:gd name="T63" fmla="*/ 125 h 178"/>
                    <a:gd name="T64" fmla="*/ 611 w 625"/>
                    <a:gd name="T65" fmla="*/ 0 h 178"/>
                    <a:gd name="T66" fmla="*/ 611 w 625"/>
                    <a:gd name="T67" fmla="*/ 0 h 178"/>
                    <a:gd name="T68" fmla="*/ 14 w 625"/>
                    <a:gd name="T69" fmla="*/ 0 h 178"/>
                    <a:gd name="T70" fmla="*/ 0 w 625"/>
                    <a:gd name="T71" fmla="*/ 14 h 178"/>
                    <a:gd name="T72" fmla="*/ 0 w 625"/>
                    <a:gd name="T73" fmla="*/ 164 h 178"/>
                    <a:gd name="T74" fmla="*/ 14 w 625"/>
                    <a:gd name="T75" fmla="*/ 178 h 178"/>
                    <a:gd name="T76" fmla="*/ 611 w 625"/>
                    <a:gd name="T77" fmla="*/ 178 h 178"/>
                    <a:gd name="T78" fmla="*/ 625 w 625"/>
                    <a:gd name="T79" fmla="*/ 164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2"/>
                      </a:cubicBezTo>
                      <a:cubicBezTo>
                        <a:pt x="594" y="153"/>
                        <a:pt x="593" y="154"/>
                        <a:pt x="591" y="154"/>
                      </a:cubicBezTo>
                      <a:cubicBezTo>
                        <a:pt x="589" y="154"/>
                        <a:pt x="588" y="154"/>
                        <a:pt x="587" y="153"/>
                      </a:cubicBezTo>
                      <a:lnTo>
                        <a:pt x="535" y="134"/>
                      </a:lnTo>
                      <a:cubicBezTo>
                        <a:pt x="531" y="132"/>
                        <a:pt x="529" y="129"/>
                        <a:pt x="529" y="125"/>
                      </a:cubicBezTo>
                      <a:lnTo>
                        <a:pt x="529" y="53"/>
                      </a:lnTo>
                      <a:cubicBezTo>
                        <a:pt x="529" y="49"/>
                        <a:pt x="531" y="46"/>
                        <a:pt x="535" y="44"/>
                      </a:cubicBezTo>
                      <a:lnTo>
                        <a:pt x="587" y="25"/>
                      </a:lnTo>
                      <a:cubicBezTo>
                        <a:pt x="590" y="23"/>
                        <a:pt x="593" y="24"/>
                        <a:pt x="596" y="26"/>
                      </a:cubicBezTo>
                      <a:cubicBezTo>
                        <a:pt x="599" y="28"/>
                        <a:pt x="600" y="31"/>
                        <a:pt x="600" y="34"/>
                      </a:cubicBezTo>
                      <a:lnTo>
                        <a:pt x="600" y="144"/>
                      </a:lnTo>
                      <a:close/>
                      <a:moveTo>
                        <a:pt x="312" y="137"/>
                      </a:moveTo>
                      <a:lnTo>
                        <a:pt x="312" y="137"/>
                      </a:lnTo>
                      <a:cubicBezTo>
                        <a:pt x="285" y="137"/>
                        <a:pt x="264" y="116"/>
                        <a:pt x="264" y="89"/>
                      </a:cubicBezTo>
                      <a:cubicBezTo>
                        <a:pt x="264" y="62"/>
                        <a:pt x="285" y="41"/>
                        <a:pt x="312" y="41"/>
                      </a:cubicBezTo>
                      <a:cubicBezTo>
                        <a:pt x="339" y="41"/>
                        <a:pt x="361" y="62"/>
                        <a:pt x="361" y="89"/>
                      </a:cubicBezTo>
                      <a:cubicBezTo>
                        <a:pt x="361" y="116"/>
                        <a:pt x="339" y="137"/>
                        <a:pt x="312" y="137"/>
                      </a:cubicBezTo>
                      <a:close/>
                      <a:moveTo>
                        <a:pt x="96" y="125"/>
                      </a:moveTo>
                      <a:lnTo>
                        <a:pt x="96" y="125"/>
                      </a:lnTo>
                      <a:cubicBezTo>
                        <a:pt x="96" y="129"/>
                        <a:pt x="93" y="132"/>
                        <a:pt x="89" y="134"/>
                      </a:cubicBezTo>
                      <a:lnTo>
                        <a:pt x="37" y="153"/>
                      </a:lnTo>
                      <a:cubicBezTo>
                        <a:pt x="36" y="154"/>
                        <a:pt x="35" y="154"/>
                        <a:pt x="34" y="154"/>
                      </a:cubicBezTo>
                      <a:cubicBezTo>
                        <a:pt x="32" y="154"/>
                        <a:pt x="30" y="153"/>
                        <a:pt x="28" y="152"/>
                      </a:cubicBezTo>
                      <a:cubicBezTo>
                        <a:pt x="26" y="151"/>
                        <a:pt x="24" y="148"/>
                        <a:pt x="24" y="144"/>
                      </a:cubicBezTo>
                      <a:lnTo>
                        <a:pt x="24" y="34"/>
                      </a:lnTo>
                      <a:cubicBezTo>
                        <a:pt x="24" y="31"/>
                        <a:pt x="26" y="28"/>
                        <a:pt x="28" y="26"/>
                      </a:cubicBezTo>
                      <a:cubicBezTo>
                        <a:pt x="31" y="24"/>
                        <a:pt x="34" y="23"/>
                        <a:pt x="37" y="25"/>
                      </a:cubicBezTo>
                      <a:lnTo>
                        <a:pt x="89" y="44"/>
                      </a:lnTo>
                      <a:cubicBezTo>
                        <a:pt x="93" y="46"/>
                        <a:pt x="96" y="49"/>
                        <a:pt x="96" y="53"/>
                      </a:cubicBezTo>
                      <a:lnTo>
                        <a:pt x="96" y="125"/>
                      </a:lnTo>
                      <a:close/>
                      <a:moveTo>
                        <a:pt x="611" y="0"/>
                      </a:moveTo>
                      <a:lnTo>
                        <a:pt x="611" y="0"/>
                      </a:lnTo>
                      <a:lnTo>
                        <a:pt x="14" y="0"/>
                      </a:lnTo>
                      <a:cubicBezTo>
                        <a:pt x="6" y="0"/>
                        <a:pt x="0" y="6"/>
                        <a:pt x="0" y="14"/>
                      </a:cubicBezTo>
                      <a:lnTo>
                        <a:pt x="0" y="164"/>
                      </a:lnTo>
                      <a:cubicBezTo>
                        <a:pt x="0" y="172"/>
                        <a:pt x="6" y="178"/>
                        <a:pt x="14" y="178"/>
                      </a:cubicBezTo>
                      <a:lnTo>
                        <a:pt x="611" y="178"/>
                      </a:lnTo>
                      <a:cubicBezTo>
                        <a:pt x="619" y="178"/>
                        <a:pt x="625" y="172"/>
                        <a:pt x="625" y="164"/>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Freeform 20"/>
                <p:cNvSpPr>
                  <a:spLocks noEditPoints="1"/>
                </p:cNvSpPr>
                <p:nvPr/>
              </p:nvSpPr>
              <p:spPr bwMode="auto">
                <a:xfrm>
                  <a:off x="3394" y="1655"/>
                  <a:ext cx="185" cy="53"/>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21"/>
                <p:cNvSpPr>
                  <a:spLocks noEditPoints="1"/>
                </p:cNvSpPr>
                <p:nvPr/>
              </p:nvSpPr>
              <p:spPr bwMode="auto">
                <a:xfrm>
                  <a:off x="3394" y="1523"/>
                  <a:ext cx="185" cy="53"/>
                </a:xfrm>
                <a:custGeom>
                  <a:avLst/>
                  <a:gdLst>
                    <a:gd name="T0" fmla="*/ 600 w 625"/>
                    <a:gd name="T1" fmla="*/ 144 h 177"/>
                    <a:gd name="T2" fmla="*/ 600 w 625"/>
                    <a:gd name="T3" fmla="*/ 144 h 177"/>
                    <a:gd name="T4" fmla="*/ 596 w 625"/>
                    <a:gd name="T5" fmla="*/ 152 h 177"/>
                    <a:gd name="T6" fmla="*/ 591 w 625"/>
                    <a:gd name="T7" fmla="*/ 153 h 177"/>
                    <a:gd name="T8" fmla="*/ 587 w 625"/>
                    <a:gd name="T9" fmla="*/ 153 h 177"/>
                    <a:gd name="T10" fmla="*/ 535 w 625"/>
                    <a:gd name="T11" fmla="*/ 133 h 177"/>
                    <a:gd name="T12" fmla="*/ 529 w 625"/>
                    <a:gd name="T13" fmla="*/ 124 h 177"/>
                    <a:gd name="T14" fmla="*/ 529 w 625"/>
                    <a:gd name="T15" fmla="*/ 53 h 177"/>
                    <a:gd name="T16" fmla="*/ 535 w 625"/>
                    <a:gd name="T17" fmla="*/ 43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8 h 177"/>
                    <a:gd name="T32" fmla="*/ 312 w 625"/>
                    <a:gd name="T33" fmla="*/ 40 h 177"/>
                    <a:gd name="T34" fmla="*/ 361 w 625"/>
                    <a:gd name="T35" fmla="*/ 88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3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3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3"/>
                        <a:pt x="591" y="153"/>
                      </a:cubicBezTo>
                      <a:cubicBezTo>
                        <a:pt x="589" y="153"/>
                        <a:pt x="588" y="153"/>
                        <a:pt x="587" y="153"/>
                      </a:cubicBezTo>
                      <a:lnTo>
                        <a:pt x="535" y="133"/>
                      </a:lnTo>
                      <a:cubicBezTo>
                        <a:pt x="531" y="132"/>
                        <a:pt x="529" y="128"/>
                        <a:pt x="529" y="124"/>
                      </a:cubicBezTo>
                      <a:lnTo>
                        <a:pt x="529" y="53"/>
                      </a:lnTo>
                      <a:cubicBezTo>
                        <a:pt x="529" y="49"/>
                        <a:pt x="531" y="45"/>
                        <a:pt x="535" y="43"/>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8"/>
                      </a:cubicBezTo>
                      <a:cubicBezTo>
                        <a:pt x="264" y="62"/>
                        <a:pt x="285" y="40"/>
                        <a:pt x="312" y="40"/>
                      </a:cubicBezTo>
                      <a:cubicBezTo>
                        <a:pt x="339" y="40"/>
                        <a:pt x="361" y="62"/>
                        <a:pt x="361" y="88"/>
                      </a:cubicBezTo>
                      <a:cubicBezTo>
                        <a:pt x="361" y="115"/>
                        <a:pt x="339" y="137"/>
                        <a:pt x="312" y="137"/>
                      </a:cubicBezTo>
                      <a:close/>
                      <a:moveTo>
                        <a:pt x="96" y="124"/>
                      </a:moveTo>
                      <a:lnTo>
                        <a:pt x="96" y="124"/>
                      </a:lnTo>
                      <a:cubicBezTo>
                        <a:pt x="96" y="128"/>
                        <a:pt x="93" y="132"/>
                        <a:pt x="89" y="133"/>
                      </a:cubicBezTo>
                      <a:lnTo>
                        <a:pt x="37" y="153"/>
                      </a:lnTo>
                      <a:cubicBezTo>
                        <a:pt x="36" y="153"/>
                        <a:pt x="35" y="153"/>
                        <a:pt x="34" y="153"/>
                      </a:cubicBezTo>
                      <a:cubicBezTo>
                        <a:pt x="32" y="153"/>
                        <a:pt x="30" y="153"/>
                        <a:pt x="28" y="152"/>
                      </a:cubicBezTo>
                      <a:cubicBezTo>
                        <a:pt x="26" y="150"/>
                        <a:pt x="24" y="147"/>
                        <a:pt x="24" y="144"/>
                      </a:cubicBezTo>
                      <a:lnTo>
                        <a:pt x="24" y="33"/>
                      </a:lnTo>
                      <a:cubicBezTo>
                        <a:pt x="24" y="30"/>
                        <a:pt x="26" y="27"/>
                        <a:pt x="28" y="25"/>
                      </a:cubicBezTo>
                      <a:cubicBezTo>
                        <a:pt x="31" y="23"/>
                        <a:pt x="34" y="23"/>
                        <a:pt x="37" y="24"/>
                      </a:cubicBezTo>
                      <a:lnTo>
                        <a:pt x="89" y="43"/>
                      </a:lnTo>
                      <a:cubicBezTo>
                        <a:pt x="93" y="45"/>
                        <a:pt x="96" y="49"/>
                        <a:pt x="96" y="53"/>
                      </a:cubicBezTo>
                      <a:lnTo>
                        <a:pt x="96" y="124"/>
                      </a:lnTo>
                      <a:close/>
                      <a:moveTo>
                        <a:pt x="611" y="0"/>
                      </a:moveTo>
                      <a:lnTo>
                        <a:pt x="611" y="0"/>
                      </a:lnTo>
                      <a:lnTo>
                        <a:pt x="14" y="0"/>
                      </a:lnTo>
                      <a:cubicBezTo>
                        <a:pt x="6" y="0"/>
                        <a:pt x="0" y="7"/>
                        <a:pt x="0" y="14"/>
                      </a:cubicBezTo>
                      <a:lnTo>
                        <a:pt x="0" y="163"/>
                      </a:lnTo>
                      <a:cubicBezTo>
                        <a:pt x="0" y="171"/>
                        <a:pt x="6" y="177"/>
                        <a:pt x="14" y="177"/>
                      </a:cubicBezTo>
                      <a:lnTo>
                        <a:pt x="611" y="177"/>
                      </a:lnTo>
                      <a:cubicBezTo>
                        <a:pt x="619" y="177"/>
                        <a:pt x="625" y="171"/>
                        <a:pt x="625" y="163"/>
                      </a:cubicBezTo>
                      <a:lnTo>
                        <a:pt x="625" y="14"/>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22"/>
                <p:cNvSpPr>
                  <a:spLocks noEditPoints="1"/>
                </p:cNvSpPr>
                <p:nvPr/>
              </p:nvSpPr>
              <p:spPr bwMode="auto">
                <a:xfrm>
                  <a:off x="3187" y="1803"/>
                  <a:ext cx="185" cy="52"/>
                </a:xfrm>
                <a:custGeom>
                  <a:avLst/>
                  <a:gdLst>
                    <a:gd name="T0" fmla="*/ 600 w 625"/>
                    <a:gd name="T1" fmla="*/ 144 h 177"/>
                    <a:gd name="T2" fmla="*/ 600 w 625"/>
                    <a:gd name="T3" fmla="*/ 144 h 177"/>
                    <a:gd name="T4" fmla="*/ 596 w 625"/>
                    <a:gd name="T5" fmla="*/ 152 h 177"/>
                    <a:gd name="T6" fmla="*/ 590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2" y="154"/>
                        <a:pt x="590"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8" y="177"/>
                        <a:pt x="625" y="171"/>
                        <a:pt x="625" y="163"/>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23"/>
                <p:cNvSpPr>
                  <a:spLocks noEditPoints="1"/>
                </p:cNvSpPr>
                <p:nvPr/>
              </p:nvSpPr>
              <p:spPr bwMode="auto">
                <a:xfrm>
                  <a:off x="3187" y="1869"/>
                  <a:ext cx="185" cy="52"/>
                </a:xfrm>
                <a:custGeom>
                  <a:avLst/>
                  <a:gdLst>
                    <a:gd name="T0" fmla="*/ 600 w 625"/>
                    <a:gd name="T1" fmla="*/ 144 h 178"/>
                    <a:gd name="T2" fmla="*/ 600 w 625"/>
                    <a:gd name="T3" fmla="*/ 144 h 178"/>
                    <a:gd name="T4" fmla="*/ 596 w 625"/>
                    <a:gd name="T5" fmla="*/ 153 h 178"/>
                    <a:gd name="T6" fmla="*/ 590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2" y="154"/>
                        <a:pt x="590"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8" y="178"/>
                        <a:pt x="625" y="172"/>
                        <a:pt x="625" y="164"/>
                      </a:cubicBezTo>
                      <a:lnTo>
                        <a:pt x="625" y="15"/>
                      </a:lnTo>
                      <a:cubicBezTo>
                        <a:pt x="625" y="7"/>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24"/>
                <p:cNvSpPr>
                  <a:spLocks noEditPoints="1"/>
                </p:cNvSpPr>
                <p:nvPr/>
              </p:nvSpPr>
              <p:spPr bwMode="auto">
                <a:xfrm>
                  <a:off x="3187" y="1737"/>
                  <a:ext cx="185" cy="53"/>
                </a:xfrm>
                <a:custGeom>
                  <a:avLst/>
                  <a:gdLst>
                    <a:gd name="T0" fmla="*/ 600 w 625"/>
                    <a:gd name="T1" fmla="*/ 144 h 178"/>
                    <a:gd name="T2" fmla="*/ 600 w 625"/>
                    <a:gd name="T3" fmla="*/ 144 h 178"/>
                    <a:gd name="T4" fmla="*/ 596 w 625"/>
                    <a:gd name="T5" fmla="*/ 152 h 178"/>
                    <a:gd name="T6" fmla="*/ 590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2" y="154"/>
                        <a:pt x="590"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8" y="178"/>
                        <a:pt x="625" y="171"/>
                        <a:pt x="625" y="163"/>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25"/>
                <p:cNvSpPr>
                  <a:spLocks noEditPoints="1"/>
                </p:cNvSpPr>
                <p:nvPr/>
              </p:nvSpPr>
              <p:spPr bwMode="auto">
                <a:xfrm>
                  <a:off x="3394" y="1803"/>
                  <a:ext cx="185" cy="52"/>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26"/>
                <p:cNvSpPr>
                  <a:spLocks noEditPoints="1"/>
                </p:cNvSpPr>
                <p:nvPr/>
              </p:nvSpPr>
              <p:spPr bwMode="auto">
                <a:xfrm>
                  <a:off x="3394" y="1869"/>
                  <a:ext cx="185" cy="52"/>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27"/>
                <p:cNvSpPr>
                  <a:spLocks noEditPoints="1"/>
                </p:cNvSpPr>
                <p:nvPr/>
              </p:nvSpPr>
              <p:spPr bwMode="auto">
                <a:xfrm>
                  <a:off x="3394" y="1737"/>
                  <a:ext cx="185" cy="53"/>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cxnSp>
          <p:nvCxnSpPr>
            <p:cNvPr id="172" name="Straight Connector 171"/>
            <p:cNvCxnSpPr/>
            <p:nvPr/>
          </p:nvCxnSpPr>
          <p:spPr>
            <a:xfrm flipH="1">
              <a:off x="4997586" y="1800747"/>
              <a:ext cx="955614" cy="0"/>
            </a:xfrm>
            <a:prstGeom prst="line">
              <a:avLst/>
            </a:prstGeom>
            <a:ln w="38100" cap="rnd" cmpd="sng">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H="1">
              <a:off x="4997586" y="2649457"/>
              <a:ext cx="955614" cy="0"/>
            </a:xfrm>
            <a:prstGeom prst="line">
              <a:avLst/>
            </a:prstGeom>
            <a:ln w="38100" cap="rnd" cmpd="sng">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0" name="Group 37"/>
            <p:cNvGrpSpPr>
              <a:grpSpLocks noChangeAspect="1"/>
            </p:cNvGrpSpPr>
            <p:nvPr/>
          </p:nvGrpSpPr>
          <p:grpSpPr bwMode="auto">
            <a:xfrm>
              <a:off x="420553" y="3218793"/>
              <a:ext cx="369218" cy="354672"/>
              <a:chOff x="2489" y="2338"/>
              <a:chExt cx="330" cy="317"/>
            </a:xfrm>
          </p:grpSpPr>
          <p:sp>
            <p:nvSpPr>
              <p:cNvPr id="292" name="AutoShape 36"/>
              <p:cNvSpPr>
                <a:spLocks noChangeAspect="1" noChangeArrowheads="1" noTextEdit="1"/>
              </p:cNvSpPr>
              <p:nvPr/>
            </p:nvSpPr>
            <p:spPr bwMode="auto">
              <a:xfrm>
                <a:off x="2489" y="2338"/>
                <a:ext cx="32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38"/>
              <p:cNvSpPr>
                <a:spLocks/>
              </p:cNvSpPr>
              <p:nvPr/>
            </p:nvSpPr>
            <p:spPr bwMode="auto">
              <a:xfrm>
                <a:off x="2525" y="2496"/>
                <a:ext cx="258" cy="159"/>
              </a:xfrm>
              <a:custGeom>
                <a:avLst/>
                <a:gdLst>
                  <a:gd name="T0" fmla="*/ 1228 w 1328"/>
                  <a:gd name="T1" fmla="*/ 354 h 816"/>
                  <a:gd name="T2" fmla="*/ 1228 w 1328"/>
                  <a:gd name="T3" fmla="*/ 354 h 816"/>
                  <a:gd name="T4" fmla="*/ 962 w 1328"/>
                  <a:gd name="T5" fmla="*/ 354 h 816"/>
                  <a:gd name="T6" fmla="*/ 890 w 1328"/>
                  <a:gd name="T7" fmla="*/ 281 h 816"/>
                  <a:gd name="T8" fmla="*/ 890 w 1328"/>
                  <a:gd name="T9" fmla="*/ 177 h 816"/>
                  <a:gd name="T10" fmla="*/ 963 w 1328"/>
                  <a:gd name="T11" fmla="*/ 104 h 816"/>
                  <a:gd name="T12" fmla="*/ 963 w 1328"/>
                  <a:gd name="T13" fmla="*/ 0 h 816"/>
                  <a:gd name="T14" fmla="*/ 365 w 1328"/>
                  <a:gd name="T15" fmla="*/ 0 h 816"/>
                  <a:gd name="T16" fmla="*/ 365 w 1328"/>
                  <a:gd name="T17" fmla="*/ 104 h 816"/>
                  <a:gd name="T18" fmla="*/ 438 w 1328"/>
                  <a:gd name="T19" fmla="*/ 177 h 816"/>
                  <a:gd name="T20" fmla="*/ 438 w 1328"/>
                  <a:gd name="T21" fmla="*/ 281 h 816"/>
                  <a:gd name="T22" fmla="*/ 366 w 1328"/>
                  <a:gd name="T23" fmla="*/ 354 h 816"/>
                  <a:gd name="T24" fmla="*/ 100 w 1328"/>
                  <a:gd name="T25" fmla="*/ 354 h 816"/>
                  <a:gd name="T26" fmla="*/ 100 w 1328"/>
                  <a:gd name="T27" fmla="*/ 291 h 816"/>
                  <a:gd name="T28" fmla="*/ 0 w 1328"/>
                  <a:gd name="T29" fmla="*/ 291 h 816"/>
                  <a:gd name="T30" fmla="*/ 0 w 1328"/>
                  <a:gd name="T31" fmla="*/ 816 h 816"/>
                  <a:gd name="T32" fmla="*/ 100 w 1328"/>
                  <a:gd name="T33" fmla="*/ 816 h 816"/>
                  <a:gd name="T34" fmla="*/ 100 w 1328"/>
                  <a:gd name="T35" fmla="*/ 753 h 816"/>
                  <a:gd name="T36" fmla="*/ 1228 w 1328"/>
                  <a:gd name="T37" fmla="*/ 753 h 816"/>
                  <a:gd name="T38" fmla="*/ 1228 w 1328"/>
                  <a:gd name="T39" fmla="*/ 816 h 816"/>
                  <a:gd name="T40" fmla="*/ 1328 w 1328"/>
                  <a:gd name="T41" fmla="*/ 816 h 816"/>
                  <a:gd name="T42" fmla="*/ 1328 w 1328"/>
                  <a:gd name="T43" fmla="*/ 291 h 816"/>
                  <a:gd name="T44" fmla="*/ 1228 w 1328"/>
                  <a:gd name="T45" fmla="*/ 291 h 816"/>
                  <a:gd name="T46" fmla="*/ 1228 w 1328"/>
                  <a:gd name="T47" fmla="*/ 354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8" h="816">
                    <a:moveTo>
                      <a:pt x="1228" y="354"/>
                    </a:moveTo>
                    <a:lnTo>
                      <a:pt x="1228" y="354"/>
                    </a:lnTo>
                    <a:lnTo>
                      <a:pt x="962" y="354"/>
                    </a:lnTo>
                    <a:cubicBezTo>
                      <a:pt x="922" y="353"/>
                      <a:pt x="890" y="321"/>
                      <a:pt x="890" y="281"/>
                    </a:cubicBezTo>
                    <a:lnTo>
                      <a:pt x="890" y="177"/>
                    </a:lnTo>
                    <a:cubicBezTo>
                      <a:pt x="890" y="137"/>
                      <a:pt x="923" y="104"/>
                      <a:pt x="963" y="104"/>
                    </a:cubicBezTo>
                    <a:lnTo>
                      <a:pt x="963" y="0"/>
                    </a:lnTo>
                    <a:lnTo>
                      <a:pt x="365" y="0"/>
                    </a:lnTo>
                    <a:lnTo>
                      <a:pt x="365" y="104"/>
                    </a:lnTo>
                    <a:cubicBezTo>
                      <a:pt x="405" y="104"/>
                      <a:pt x="438" y="137"/>
                      <a:pt x="438" y="177"/>
                    </a:cubicBezTo>
                    <a:lnTo>
                      <a:pt x="438" y="281"/>
                    </a:lnTo>
                    <a:cubicBezTo>
                      <a:pt x="438" y="321"/>
                      <a:pt x="406" y="353"/>
                      <a:pt x="366" y="354"/>
                    </a:cubicBezTo>
                    <a:lnTo>
                      <a:pt x="100" y="354"/>
                    </a:lnTo>
                    <a:lnTo>
                      <a:pt x="100" y="291"/>
                    </a:lnTo>
                    <a:lnTo>
                      <a:pt x="0" y="291"/>
                    </a:lnTo>
                    <a:lnTo>
                      <a:pt x="0" y="816"/>
                    </a:lnTo>
                    <a:lnTo>
                      <a:pt x="100" y="816"/>
                    </a:lnTo>
                    <a:lnTo>
                      <a:pt x="100" y="753"/>
                    </a:lnTo>
                    <a:lnTo>
                      <a:pt x="1228" y="753"/>
                    </a:lnTo>
                    <a:lnTo>
                      <a:pt x="1228" y="816"/>
                    </a:lnTo>
                    <a:lnTo>
                      <a:pt x="1328" y="816"/>
                    </a:lnTo>
                    <a:lnTo>
                      <a:pt x="1328" y="291"/>
                    </a:lnTo>
                    <a:lnTo>
                      <a:pt x="1228" y="291"/>
                    </a:lnTo>
                    <a:lnTo>
                      <a:pt x="1228" y="35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39"/>
              <p:cNvSpPr>
                <a:spLocks/>
              </p:cNvSpPr>
              <p:nvPr/>
            </p:nvSpPr>
            <p:spPr bwMode="auto">
              <a:xfrm>
                <a:off x="2799" y="2553"/>
                <a:ext cx="20" cy="102"/>
              </a:xfrm>
              <a:custGeom>
                <a:avLst/>
                <a:gdLst>
                  <a:gd name="T0" fmla="*/ 0 w 100"/>
                  <a:gd name="T1" fmla="*/ 0 h 526"/>
                  <a:gd name="T2" fmla="*/ 0 w 100"/>
                  <a:gd name="T3" fmla="*/ 0 h 526"/>
                  <a:gd name="T4" fmla="*/ 100 w 100"/>
                  <a:gd name="T5" fmla="*/ 0 h 526"/>
                  <a:gd name="T6" fmla="*/ 100 w 100"/>
                  <a:gd name="T7" fmla="*/ 526 h 526"/>
                  <a:gd name="T8" fmla="*/ 0 w 100"/>
                  <a:gd name="T9" fmla="*/ 526 h 526"/>
                  <a:gd name="T10" fmla="*/ 0 w 100"/>
                  <a:gd name="T11" fmla="*/ 0 h 526"/>
                </a:gdLst>
                <a:ahLst/>
                <a:cxnLst>
                  <a:cxn ang="0">
                    <a:pos x="T0" y="T1"/>
                  </a:cxn>
                  <a:cxn ang="0">
                    <a:pos x="T2" y="T3"/>
                  </a:cxn>
                  <a:cxn ang="0">
                    <a:pos x="T4" y="T5"/>
                  </a:cxn>
                  <a:cxn ang="0">
                    <a:pos x="T6" y="T7"/>
                  </a:cxn>
                  <a:cxn ang="0">
                    <a:pos x="T8" y="T9"/>
                  </a:cxn>
                  <a:cxn ang="0">
                    <a:pos x="T10" y="T11"/>
                  </a:cxn>
                </a:cxnLst>
                <a:rect l="0" t="0" r="r" b="b"/>
                <a:pathLst>
                  <a:path w="100" h="526">
                    <a:moveTo>
                      <a:pt x="0" y="0"/>
                    </a:moveTo>
                    <a:lnTo>
                      <a:pt x="0" y="0"/>
                    </a:lnTo>
                    <a:lnTo>
                      <a:pt x="100" y="0"/>
                    </a:lnTo>
                    <a:lnTo>
                      <a:pt x="100" y="526"/>
                    </a:lnTo>
                    <a:lnTo>
                      <a:pt x="0" y="52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40"/>
              <p:cNvSpPr>
                <a:spLocks/>
              </p:cNvSpPr>
              <p:nvPr/>
            </p:nvSpPr>
            <p:spPr bwMode="auto">
              <a:xfrm>
                <a:off x="2489" y="2553"/>
                <a:ext cx="19" cy="102"/>
              </a:xfrm>
              <a:custGeom>
                <a:avLst/>
                <a:gdLst>
                  <a:gd name="T0" fmla="*/ 0 w 99"/>
                  <a:gd name="T1" fmla="*/ 0 h 526"/>
                  <a:gd name="T2" fmla="*/ 0 w 99"/>
                  <a:gd name="T3" fmla="*/ 0 h 526"/>
                  <a:gd name="T4" fmla="*/ 99 w 99"/>
                  <a:gd name="T5" fmla="*/ 0 h 526"/>
                  <a:gd name="T6" fmla="*/ 99 w 99"/>
                  <a:gd name="T7" fmla="*/ 526 h 526"/>
                  <a:gd name="T8" fmla="*/ 0 w 99"/>
                  <a:gd name="T9" fmla="*/ 526 h 526"/>
                  <a:gd name="T10" fmla="*/ 0 w 99"/>
                  <a:gd name="T11" fmla="*/ 0 h 526"/>
                </a:gdLst>
                <a:ahLst/>
                <a:cxnLst>
                  <a:cxn ang="0">
                    <a:pos x="T0" y="T1"/>
                  </a:cxn>
                  <a:cxn ang="0">
                    <a:pos x="T2" y="T3"/>
                  </a:cxn>
                  <a:cxn ang="0">
                    <a:pos x="T4" y="T5"/>
                  </a:cxn>
                  <a:cxn ang="0">
                    <a:pos x="T6" y="T7"/>
                  </a:cxn>
                  <a:cxn ang="0">
                    <a:pos x="T8" y="T9"/>
                  </a:cxn>
                  <a:cxn ang="0">
                    <a:pos x="T10" y="T11"/>
                  </a:cxn>
                </a:cxnLst>
                <a:rect l="0" t="0" r="r" b="b"/>
                <a:pathLst>
                  <a:path w="99" h="526">
                    <a:moveTo>
                      <a:pt x="0" y="0"/>
                    </a:moveTo>
                    <a:lnTo>
                      <a:pt x="0" y="0"/>
                    </a:lnTo>
                    <a:lnTo>
                      <a:pt x="99" y="0"/>
                    </a:lnTo>
                    <a:lnTo>
                      <a:pt x="99" y="526"/>
                    </a:lnTo>
                    <a:lnTo>
                      <a:pt x="0" y="52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41"/>
              <p:cNvSpPr>
                <a:spLocks/>
              </p:cNvSpPr>
              <p:nvPr/>
            </p:nvSpPr>
            <p:spPr bwMode="auto">
              <a:xfrm>
                <a:off x="2595" y="2459"/>
                <a:ext cx="117" cy="30"/>
              </a:xfrm>
              <a:custGeom>
                <a:avLst/>
                <a:gdLst>
                  <a:gd name="T0" fmla="*/ 0 w 599"/>
                  <a:gd name="T1" fmla="*/ 0 h 155"/>
                  <a:gd name="T2" fmla="*/ 0 w 599"/>
                  <a:gd name="T3" fmla="*/ 0 h 155"/>
                  <a:gd name="T4" fmla="*/ 599 w 599"/>
                  <a:gd name="T5" fmla="*/ 0 h 155"/>
                  <a:gd name="T6" fmla="*/ 599 w 599"/>
                  <a:gd name="T7" fmla="*/ 155 h 155"/>
                  <a:gd name="T8" fmla="*/ 0 w 599"/>
                  <a:gd name="T9" fmla="*/ 155 h 155"/>
                  <a:gd name="T10" fmla="*/ 0 w 599"/>
                  <a:gd name="T11" fmla="*/ 0 h 155"/>
                </a:gdLst>
                <a:ahLst/>
                <a:cxnLst>
                  <a:cxn ang="0">
                    <a:pos x="T0" y="T1"/>
                  </a:cxn>
                  <a:cxn ang="0">
                    <a:pos x="T2" y="T3"/>
                  </a:cxn>
                  <a:cxn ang="0">
                    <a:pos x="T4" y="T5"/>
                  </a:cxn>
                  <a:cxn ang="0">
                    <a:pos x="T6" y="T7"/>
                  </a:cxn>
                  <a:cxn ang="0">
                    <a:pos x="T8" y="T9"/>
                  </a:cxn>
                  <a:cxn ang="0">
                    <a:pos x="T10" y="T11"/>
                  </a:cxn>
                </a:cxnLst>
                <a:rect l="0" t="0" r="r" b="b"/>
                <a:pathLst>
                  <a:path w="599" h="155">
                    <a:moveTo>
                      <a:pt x="0" y="0"/>
                    </a:moveTo>
                    <a:lnTo>
                      <a:pt x="0" y="0"/>
                    </a:lnTo>
                    <a:lnTo>
                      <a:pt x="599" y="0"/>
                    </a:lnTo>
                    <a:lnTo>
                      <a:pt x="599" y="155"/>
                    </a:lnTo>
                    <a:lnTo>
                      <a:pt x="0" y="15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42"/>
              <p:cNvSpPr>
                <a:spLocks/>
              </p:cNvSpPr>
              <p:nvPr/>
            </p:nvSpPr>
            <p:spPr bwMode="auto">
              <a:xfrm>
                <a:off x="2580" y="2338"/>
                <a:ext cx="148" cy="148"/>
              </a:xfrm>
              <a:custGeom>
                <a:avLst/>
                <a:gdLst>
                  <a:gd name="T0" fmla="*/ 764 w 764"/>
                  <a:gd name="T1" fmla="*/ 381 h 763"/>
                  <a:gd name="T2" fmla="*/ 764 w 764"/>
                  <a:gd name="T3" fmla="*/ 381 h 763"/>
                  <a:gd name="T4" fmla="*/ 382 w 764"/>
                  <a:gd name="T5" fmla="*/ 763 h 763"/>
                  <a:gd name="T6" fmla="*/ 0 w 764"/>
                  <a:gd name="T7" fmla="*/ 381 h 763"/>
                  <a:gd name="T8" fmla="*/ 382 w 764"/>
                  <a:gd name="T9" fmla="*/ 0 h 763"/>
                  <a:gd name="T10" fmla="*/ 764 w 764"/>
                  <a:gd name="T11" fmla="*/ 381 h 763"/>
                </a:gdLst>
                <a:ahLst/>
                <a:cxnLst>
                  <a:cxn ang="0">
                    <a:pos x="T0" y="T1"/>
                  </a:cxn>
                  <a:cxn ang="0">
                    <a:pos x="T2" y="T3"/>
                  </a:cxn>
                  <a:cxn ang="0">
                    <a:pos x="T4" y="T5"/>
                  </a:cxn>
                  <a:cxn ang="0">
                    <a:pos x="T6" y="T7"/>
                  </a:cxn>
                  <a:cxn ang="0">
                    <a:pos x="T8" y="T9"/>
                  </a:cxn>
                  <a:cxn ang="0">
                    <a:pos x="T10" y="T11"/>
                  </a:cxn>
                </a:cxnLst>
                <a:rect l="0" t="0" r="r" b="b"/>
                <a:pathLst>
                  <a:path w="764" h="763">
                    <a:moveTo>
                      <a:pt x="764" y="381"/>
                    </a:moveTo>
                    <a:lnTo>
                      <a:pt x="764" y="381"/>
                    </a:lnTo>
                    <a:cubicBezTo>
                      <a:pt x="764" y="591"/>
                      <a:pt x="593" y="763"/>
                      <a:pt x="382" y="763"/>
                    </a:cubicBezTo>
                    <a:cubicBezTo>
                      <a:pt x="171" y="763"/>
                      <a:pt x="0" y="591"/>
                      <a:pt x="0" y="381"/>
                    </a:cubicBezTo>
                    <a:cubicBezTo>
                      <a:pt x="0" y="170"/>
                      <a:pt x="171" y="0"/>
                      <a:pt x="382" y="0"/>
                    </a:cubicBezTo>
                    <a:cubicBezTo>
                      <a:pt x="593" y="0"/>
                      <a:pt x="764" y="170"/>
                      <a:pt x="764" y="381"/>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Freeform 43"/>
              <p:cNvSpPr>
                <a:spLocks/>
              </p:cNvSpPr>
              <p:nvPr/>
            </p:nvSpPr>
            <p:spPr bwMode="auto">
              <a:xfrm>
                <a:off x="2595" y="2354"/>
                <a:ext cx="117" cy="116"/>
              </a:xfrm>
              <a:custGeom>
                <a:avLst/>
                <a:gdLst>
                  <a:gd name="T0" fmla="*/ 300 w 599"/>
                  <a:gd name="T1" fmla="*/ 599 h 599"/>
                  <a:gd name="T2" fmla="*/ 300 w 599"/>
                  <a:gd name="T3" fmla="*/ 599 h 599"/>
                  <a:gd name="T4" fmla="*/ 0 w 599"/>
                  <a:gd name="T5" fmla="*/ 299 h 599"/>
                  <a:gd name="T6" fmla="*/ 300 w 599"/>
                  <a:gd name="T7" fmla="*/ 0 h 599"/>
                  <a:gd name="T8" fmla="*/ 599 w 599"/>
                  <a:gd name="T9" fmla="*/ 299 h 599"/>
                  <a:gd name="T10" fmla="*/ 300 w 599"/>
                  <a:gd name="T11" fmla="*/ 599 h 599"/>
                </a:gdLst>
                <a:ahLst/>
                <a:cxnLst>
                  <a:cxn ang="0">
                    <a:pos x="T0" y="T1"/>
                  </a:cxn>
                  <a:cxn ang="0">
                    <a:pos x="T2" y="T3"/>
                  </a:cxn>
                  <a:cxn ang="0">
                    <a:pos x="T4" y="T5"/>
                  </a:cxn>
                  <a:cxn ang="0">
                    <a:pos x="T6" y="T7"/>
                  </a:cxn>
                  <a:cxn ang="0">
                    <a:pos x="T8" y="T9"/>
                  </a:cxn>
                  <a:cxn ang="0">
                    <a:pos x="T10" y="T11"/>
                  </a:cxn>
                </a:cxnLst>
                <a:rect l="0" t="0" r="r" b="b"/>
                <a:pathLst>
                  <a:path w="599" h="599">
                    <a:moveTo>
                      <a:pt x="300" y="599"/>
                    </a:moveTo>
                    <a:lnTo>
                      <a:pt x="300" y="599"/>
                    </a:lnTo>
                    <a:cubicBezTo>
                      <a:pt x="135" y="599"/>
                      <a:pt x="0" y="465"/>
                      <a:pt x="0" y="299"/>
                    </a:cubicBezTo>
                    <a:cubicBezTo>
                      <a:pt x="0" y="135"/>
                      <a:pt x="135" y="0"/>
                      <a:pt x="300" y="0"/>
                    </a:cubicBezTo>
                    <a:cubicBezTo>
                      <a:pt x="465" y="0"/>
                      <a:pt x="599" y="135"/>
                      <a:pt x="599" y="299"/>
                    </a:cubicBezTo>
                    <a:cubicBezTo>
                      <a:pt x="599" y="465"/>
                      <a:pt x="465" y="599"/>
                      <a:pt x="300" y="599"/>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44"/>
              <p:cNvSpPr>
                <a:spLocks/>
              </p:cNvSpPr>
              <p:nvPr/>
            </p:nvSpPr>
            <p:spPr bwMode="auto">
              <a:xfrm>
                <a:off x="2606" y="2364"/>
                <a:ext cx="95" cy="95"/>
              </a:xfrm>
              <a:custGeom>
                <a:avLst/>
                <a:gdLst>
                  <a:gd name="T0" fmla="*/ 244 w 488"/>
                  <a:gd name="T1" fmla="*/ 0 h 489"/>
                  <a:gd name="T2" fmla="*/ 244 w 488"/>
                  <a:gd name="T3" fmla="*/ 0 h 489"/>
                  <a:gd name="T4" fmla="*/ 488 w 488"/>
                  <a:gd name="T5" fmla="*/ 245 h 489"/>
                  <a:gd name="T6" fmla="*/ 244 w 488"/>
                  <a:gd name="T7" fmla="*/ 489 h 489"/>
                  <a:gd name="T8" fmla="*/ 0 w 488"/>
                  <a:gd name="T9" fmla="*/ 245 h 489"/>
                  <a:gd name="T10" fmla="*/ 244 w 488"/>
                  <a:gd name="T11" fmla="*/ 0 h 489"/>
                </a:gdLst>
                <a:ahLst/>
                <a:cxnLst>
                  <a:cxn ang="0">
                    <a:pos x="T0" y="T1"/>
                  </a:cxn>
                  <a:cxn ang="0">
                    <a:pos x="T2" y="T3"/>
                  </a:cxn>
                  <a:cxn ang="0">
                    <a:pos x="T4" y="T5"/>
                  </a:cxn>
                  <a:cxn ang="0">
                    <a:pos x="T6" y="T7"/>
                  </a:cxn>
                  <a:cxn ang="0">
                    <a:pos x="T8" y="T9"/>
                  </a:cxn>
                  <a:cxn ang="0">
                    <a:pos x="T10" y="T11"/>
                  </a:cxn>
                </a:cxnLst>
                <a:rect l="0" t="0" r="r" b="b"/>
                <a:pathLst>
                  <a:path w="488" h="489">
                    <a:moveTo>
                      <a:pt x="244" y="0"/>
                    </a:moveTo>
                    <a:lnTo>
                      <a:pt x="244" y="0"/>
                    </a:lnTo>
                    <a:cubicBezTo>
                      <a:pt x="379" y="0"/>
                      <a:pt x="488" y="110"/>
                      <a:pt x="488" y="245"/>
                    </a:cubicBezTo>
                    <a:cubicBezTo>
                      <a:pt x="488" y="379"/>
                      <a:pt x="379" y="489"/>
                      <a:pt x="244" y="489"/>
                    </a:cubicBezTo>
                    <a:cubicBezTo>
                      <a:pt x="109" y="489"/>
                      <a:pt x="0" y="379"/>
                      <a:pt x="0" y="245"/>
                    </a:cubicBezTo>
                    <a:cubicBezTo>
                      <a:pt x="0" y="110"/>
                      <a:pt x="109" y="0"/>
                      <a:pt x="244" y="0"/>
                    </a:cubicBezTo>
                    <a:close/>
                  </a:path>
                </a:pathLst>
              </a:custGeom>
              <a:solidFill>
                <a:schemeClr val="tx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83" name="Group 182"/>
            <p:cNvGrpSpPr/>
            <p:nvPr/>
          </p:nvGrpSpPr>
          <p:grpSpPr>
            <a:xfrm>
              <a:off x="2707919" y="2467054"/>
              <a:ext cx="745525" cy="460493"/>
              <a:chOff x="2795591" y="1203326"/>
              <a:chExt cx="735053" cy="454025"/>
            </a:xfrm>
          </p:grpSpPr>
          <p:pic>
            <p:nvPicPr>
              <p:cNvPr id="282" name="Picture 281"/>
              <p:cNvPicPr>
                <a:picLocks noChangeAspect="1"/>
              </p:cNvPicPr>
              <p:nvPr/>
            </p:nvPicPr>
            <p:blipFill>
              <a:blip r:embed="rId11"/>
              <a:stretch>
                <a:fillRect/>
              </a:stretch>
            </p:blipFill>
            <p:spPr>
              <a:xfrm>
                <a:off x="3382635" y="1504685"/>
                <a:ext cx="148009" cy="146135"/>
              </a:xfrm>
              <a:prstGeom prst="rect">
                <a:avLst/>
              </a:prstGeom>
            </p:spPr>
          </p:pic>
          <p:grpSp>
            <p:nvGrpSpPr>
              <p:cNvPr id="283" name="Group 59"/>
              <p:cNvGrpSpPr>
                <a:grpSpLocks noChangeAspect="1"/>
              </p:cNvGrpSpPr>
              <p:nvPr/>
            </p:nvGrpSpPr>
            <p:grpSpPr bwMode="auto">
              <a:xfrm>
                <a:off x="2795591" y="1203326"/>
                <a:ext cx="566738" cy="454025"/>
                <a:chOff x="1761" y="758"/>
                <a:chExt cx="357" cy="286"/>
              </a:xfrm>
            </p:grpSpPr>
            <p:sp>
              <p:nvSpPr>
                <p:cNvPr id="284" name="Freeform 60"/>
                <p:cNvSpPr>
                  <a:spLocks noEditPoints="1"/>
                </p:cNvSpPr>
                <p:nvPr/>
              </p:nvSpPr>
              <p:spPr bwMode="auto">
                <a:xfrm>
                  <a:off x="1761" y="758"/>
                  <a:ext cx="231" cy="250"/>
                </a:xfrm>
                <a:custGeom>
                  <a:avLst/>
                  <a:gdLst>
                    <a:gd name="T0" fmla="*/ 1033 w 1124"/>
                    <a:gd name="T1" fmla="*/ 1017 h 1213"/>
                    <a:gd name="T2" fmla="*/ 876 w 1124"/>
                    <a:gd name="T3" fmla="*/ 1041 h 1213"/>
                    <a:gd name="T4" fmla="*/ 851 w 1124"/>
                    <a:gd name="T5" fmla="*/ 332 h 1213"/>
                    <a:gd name="T6" fmla="*/ 1009 w 1124"/>
                    <a:gd name="T7" fmla="*/ 308 h 1213"/>
                    <a:gd name="T8" fmla="*/ 1033 w 1124"/>
                    <a:gd name="T9" fmla="*/ 1017 h 1213"/>
                    <a:gd name="T10" fmla="*/ 782 w 1124"/>
                    <a:gd name="T11" fmla="*/ 1017 h 1213"/>
                    <a:gd name="T12" fmla="*/ 624 w 1124"/>
                    <a:gd name="T13" fmla="*/ 1041 h 1213"/>
                    <a:gd name="T14" fmla="*/ 600 w 1124"/>
                    <a:gd name="T15" fmla="*/ 332 h 1213"/>
                    <a:gd name="T16" fmla="*/ 757 w 1124"/>
                    <a:gd name="T17" fmla="*/ 308 h 1213"/>
                    <a:gd name="T18" fmla="*/ 782 w 1124"/>
                    <a:gd name="T19" fmla="*/ 1017 h 1213"/>
                    <a:gd name="T20" fmla="*/ 530 w 1124"/>
                    <a:gd name="T21" fmla="*/ 1017 h 1213"/>
                    <a:gd name="T22" fmla="*/ 373 w 1124"/>
                    <a:gd name="T23" fmla="*/ 1041 h 1213"/>
                    <a:gd name="T24" fmla="*/ 348 w 1124"/>
                    <a:gd name="T25" fmla="*/ 332 h 1213"/>
                    <a:gd name="T26" fmla="*/ 506 w 1124"/>
                    <a:gd name="T27" fmla="*/ 308 h 1213"/>
                    <a:gd name="T28" fmla="*/ 530 w 1124"/>
                    <a:gd name="T29" fmla="*/ 1017 h 1213"/>
                    <a:gd name="T30" fmla="*/ 279 w 1124"/>
                    <a:gd name="T31" fmla="*/ 1017 h 1213"/>
                    <a:gd name="T32" fmla="*/ 121 w 1124"/>
                    <a:gd name="T33" fmla="*/ 1041 h 1213"/>
                    <a:gd name="T34" fmla="*/ 97 w 1124"/>
                    <a:gd name="T35" fmla="*/ 332 h 1213"/>
                    <a:gd name="T36" fmla="*/ 254 w 1124"/>
                    <a:gd name="T37" fmla="*/ 308 h 1213"/>
                    <a:gd name="T38" fmla="*/ 279 w 1124"/>
                    <a:gd name="T39" fmla="*/ 1017 h 1213"/>
                    <a:gd name="T40" fmla="*/ 1097 w 1124"/>
                    <a:gd name="T41" fmla="*/ 217 h 1213"/>
                    <a:gd name="T42" fmla="*/ 953 w 1124"/>
                    <a:gd name="T43" fmla="*/ 0 h 1213"/>
                    <a:gd name="T44" fmla="*/ 882 w 1124"/>
                    <a:gd name="T45" fmla="*/ 217 h 1213"/>
                    <a:gd name="T46" fmla="*/ 676 w 1124"/>
                    <a:gd name="T47" fmla="*/ 107 h 1213"/>
                    <a:gd name="T48" fmla="*/ 625 w 1124"/>
                    <a:gd name="T49" fmla="*/ 217 h 1213"/>
                    <a:gd name="T50" fmla="*/ 524 w 1124"/>
                    <a:gd name="T51" fmla="*/ 107 h 1213"/>
                    <a:gd name="T52" fmla="*/ 473 w 1124"/>
                    <a:gd name="T53" fmla="*/ 217 h 1213"/>
                    <a:gd name="T54" fmla="*/ 373 w 1124"/>
                    <a:gd name="T55" fmla="*/ 107 h 1213"/>
                    <a:gd name="T56" fmla="*/ 322 w 1124"/>
                    <a:gd name="T57" fmla="*/ 217 h 1213"/>
                    <a:gd name="T58" fmla="*/ 222 w 1124"/>
                    <a:gd name="T59" fmla="*/ 107 h 1213"/>
                    <a:gd name="T60" fmla="*/ 171 w 1124"/>
                    <a:gd name="T61" fmla="*/ 217 h 1213"/>
                    <a:gd name="T62" fmla="*/ 0 w 1124"/>
                    <a:gd name="T63" fmla="*/ 243 h 1213"/>
                    <a:gd name="T64" fmla="*/ 26 w 1124"/>
                    <a:gd name="T65" fmla="*/ 1131 h 1213"/>
                    <a:gd name="T66" fmla="*/ 128 w 1124"/>
                    <a:gd name="T67" fmla="*/ 1168 h 1213"/>
                    <a:gd name="T68" fmla="*/ 137 w 1124"/>
                    <a:gd name="T69" fmla="*/ 1173 h 1213"/>
                    <a:gd name="T70" fmla="*/ 141 w 1124"/>
                    <a:gd name="T71" fmla="*/ 1213 h 1213"/>
                    <a:gd name="T72" fmla="*/ 170 w 1124"/>
                    <a:gd name="T73" fmla="*/ 1209 h 1213"/>
                    <a:gd name="T74" fmla="*/ 174 w 1124"/>
                    <a:gd name="T75" fmla="*/ 1173 h 1213"/>
                    <a:gd name="T76" fmla="*/ 179 w 1124"/>
                    <a:gd name="T77" fmla="*/ 1131 h 1213"/>
                    <a:gd name="T78" fmla="*/ 289 w 1124"/>
                    <a:gd name="T79" fmla="*/ 1209 h 1213"/>
                    <a:gd name="T80" fmla="*/ 318 w 1124"/>
                    <a:gd name="T81" fmla="*/ 1213 h 1213"/>
                    <a:gd name="T82" fmla="*/ 322 w 1124"/>
                    <a:gd name="T83" fmla="*/ 1131 h 1213"/>
                    <a:gd name="T84" fmla="*/ 431 w 1124"/>
                    <a:gd name="T85" fmla="*/ 1167 h 1213"/>
                    <a:gd name="T86" fmla="*/ 439 w 1124"/>
                    <a:gd name="T87" fmla="*/ 1179 h 1213"/>
                    <a:gd name="T88" fmla="*/ 431 w 1124"/>
                    <a:gd name="T89" fmla="*/ 1184 h 1213"/>
                    <a:gd name="T90" fmla="*/ 436 w 1124"/>
                    <a:gd name="T91" fmla="*/ 1213 h 1213"/>
                    <a:gd name="T92" fmla="*/ 483 w 1124"/>
                    <a:gd name="T93" fmla="*/ 1208 h 1213"/>
                    <a:gd name="T94" fmla="*/ 478 w 1124"/>
                    <a:gd name="T95" fmla="*/ 1179 h 1213"/>
                    <a:gd name="T96" fmla="*/ 475 w 1124"/>
                    <a:gd name="T97" fmla="*/ 1167 h 1213"/>
                    <a:gd name="T98" fmla="*/ 482 w 1124"/>
                    <a:gd name="T99" fmla="*/ 1131 h 1213"/>
                    <a:gd name="T100" fmla="*/ 582 w 1124"/>
                    <a:gd name="T101" fmla="*/ 1197 h 1213"/>
                    <a:gd name="T102" fmla="*/ 653 w 1124"/>
                    <a:gd name="T103" fmla="*/ 1213 h 1213"/>
                    <a:gd name="T104" fmla="*/ 668 w 1124"/>
                    <a:gd name="T105" fmla="*/ 1131 h 1213"/>
                    <a:gd name="T106" fmla="*/ 792 w 1124"/>
                    <a:gd name="T107" fmla="*/ 1198 h 1213"/>
                    <a:gd name="T108" fmla="*/ 944 w 1124"/>
                    <a:gd name="T109" fmla="*/ 1213 h 1213"/>
                    <a:gd name="T110" fmla="*/ 958 w 1124"/>
                    <a:gd name="T111" fmla="*/ 1131 h 1213"/>
                    <a:gd name="T112" fmla="*/ 1124 w 1124"/>
                    <a:gd name="T113" fmla="*/ 1105 h 1213"/>
                    <a:gd name="T114" fmla="*/ 1097 w 1124"/>
                    <a:gd name="T115" fmla="*/ 217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213">
                      <a:moveTo>
                        <a:pt x="1033" y="1017"/>
                      </a:moveTo>
                      <a:lnTo>
                        <a:pt x="1033" y="1017"/>
                      </a:lnTo>
                      <a:cubicBezTo>
                        <a:pt x="1033" y="1030"/>
                        <a:pt x="1022" y="1041"/>
                        <a:pt x="1009" y="1041"/>
                      </a:cubicBezTo>
                      <a:lnTo>
                        <a:pt x="876" y="1041"/>
                      </a:lnTo>
                      <a:cubicBezTo>
                        <a:pt x="862" y="1041"/>
                        <a:pt x="851" y="1030"/>
                        <a:pt x="851" y="1017"/>
                      </a:cubicBezTo>
                      <a:lnTo>
                        <a:pt x="851" y="332"/>
                      </a:lnTo>
                      <a:cubicBezTo>
                        <a:pt x="851" y="319"/>
                        <a:pt x="862" y="308"/>
                        <a:pt x="876" y="308"/>
                      </a:cubicBezTo>
                      <a:lnTo>
                        <a:pt x="1009" y="308"/>
                      </a:lnTo>
                      <a:cubicBezTo>
                        <a:pt x="1022" y="308"/>
                        <a:pt x="1033" y="319"/>
                        <a:pt x="1033" y="332"/>
                      </a:cubicBezTo>
                      <a:lnTo>
                        <a:pt x="1033" y="1017"/>
                      </a:lnTo>
                      <a:close/>
                      <a:moveTo>
                        <a:pt x="782" y="1017"/>
                      </a:moveTo>
                      <a:lnTo>
                        <a:pt x="782" y="1017"/>
                      </a:lnTo>
                      <a:cubicBezTo>
                        <a:pt x="782" y="1030"/>
                        <a:pt x="771" y="1041"/>
                        <a:pt x="757" y="1041"/>
                      </a:cubicBezTo>
                      <a:lnTo>
                        <a:pt x="624" y="1041"/>
                      </a:lnTo>
                      <a:cubicBezTo>
                        <a:pt x="611" y="1041"/>
                        <a:pt x="600" y="1030"/>
                        <a:pt x="600" y="1017"/>
                      </a:cubicBezTo>
                      <a:lnTo>
                        <a:pt x="600" y="332"/>
                      </a:lnTo>
                      <a:cubicBezTo>
                        <a:pt x="600" y="319"/>
                        <a:pt x="611" y="308"/>
                        <a:pt x="624" y="308"/>
                      </a:cubicBezTo>
                      <a:lnTo>
                        <a:pt x="757" y="308"/>
                      </a:lnTo>
                      <a:cubicBezTo>
                        <a:pt x="771" y="308"/>
                        <a:pt x="782" y="319"/>
                        <a:pt x="782" y="332"/>
                      </a:cubicBezTo>
                      <a:lnTo>
                        <a:pt x="782" y="1017"/>
                      </a:lnTo>
                      <a:close/>
                      <a:moveTo>
                        <a:pt x="530" y="1017"/>
                      </a:moveTo>
                      <a:lnTo>
                        <a:pt x="530" y="1017"/>
                      </a:lnTo>
                      <a:cubicBezTo>
                        <a:pt x="530" y="1030"/>
                        <a:pt x="519" y="1041"/>
                        <a:pt x="506" y="1041"/>
                      </a:cubicBezTo>
                      <a:lnTo>
                        <a:pt x="373" y="1041"/>
                      </a:lnTo>
                      <a:cubicBezTo>
                        <a:pt x="359" y="1041"/>
                        <a:pt x="348" y="1030"/>
                        <a:pt x="348" y="1017"/>
                      </a:cubicBezTo>
                      <a:lnTo>
                        <a:pt x="348" y="332"/>
                      </a:lnTo>
                      <a:cubicBezTo>
                        <a:pt x="348" y="319"/>
                        <a:pt x="359" y="308"/>
                        <a:pt x="373" y="308"/>
                      </a:cubicBezTo>
                      <a:lnTo>
                        <a:pt x="506" y="308"/>
                      </a:lnTo>
                      <a:cubicBezTo>
                        <a:pt x="519" y="308"/>
                        <a:pt x="530" y="319"/>
                        <a:pt x="530" y="332"/>
                      </a:cubicBezTo>
                      <a:lnTo>
                        <a:pt x="530" y="1017"/>
                      </a:lnTo>
                      <a:close/>
                      <a:moveTo>
                        <a:pt x="279" y="1017"/>
                      </a:moveTo>
                      <a:lnTo>
                        <a:pt x="279" y="1017"/>
                      </a:lnTo>
                      <a:cubicBezTo>
                        <a:pt x="279" y="1030"/>
                        <a:pt x="268" y="1041"/>
                        <a:pt x="254" y="1041"/>
                      </a:cubicBezTo>
                      <a:lnTo>
                        <a:pt x="121" y="1041"/>
                      </a:lnTo>
                      <a:cubicBezTo>
                        <a:pt x="108" y="1041"/>
                        <a:pt x="97" y="1030"/>
                        <a:pt x="97" y="1017"/>
                      </a:cubicBezTo>
                      <a:lnTo>
                        <a:pt x="97" y="332"/>
                      </a:lnTo>
                      <a:cubicBezTo>
                        <a:pt x="97" y="319"/>
                        <a:pt x="108" y="308"/>
                        <a:pt x="121" y="308"/>
                      </a:cubicBezTo>
                      <a:lnTo>
                        <a:pt x="254" y="308"/>
                      </a:lnTo>
                      <a:cubicBezTo>
                        <a:pt x="268" y="308"/>
                        <a:pt x="279" y="319"/>
                        <a:pt x="279" y="332"/>
                      </a:cubicBezTo>
                      <a:lnTo>
                        <a:pt x="279" y="1017"/>
                      </a:lnTo>
                      <a:close/>
                      <a:moveTo>
                        <a:pt x="1097" y="217"/>
                      </a:moveTo>
                      <a:lnTo>
                        <a:pt x="1097" y="217"/>
                      </a:lnTo>
                      <a:lnTo>
                        <a:pt x="953" y="217"/>
                      </a:lnTo>
                      <a:lnTo>
                        <a:pt x="953" y="0"/>
                      </a:lnTo>
                      <a:lnTo>
                        <a:pt x="882" y="0"/>
                      </a:lnTo>
                      <a:lnTo>
                        <a:pt x="882" y="217"/>
                      </a:lnTo>
                      <a:lnTo>
                        <a:pt x="676" y="217"/>
                      </a:lnTo>
                      <a:lnTo>
                        <a:pt x="676" y="107"/>
                      </a:lnTo>
                      <a:lnTo>
                        <a:pt x="625" y="107"/>
                      </a:lnTo>
                      <a:lnTo>
                        <a:pt x="625" y="217"/>
                      </a:lnTo>
                      <a:lnTo>
                        <a:pt x="524" y="217"/>
                      </a:lnTo>
                      <a:lnTo>
                        <a:pt x="524" y="107"/>
                      </a:lnTo>
                      <a:lnTo>
                        <a:pt x="473" y="107"/>
                      </a:lnTo>
                      <a:lnTo>
                        <a:pt x="473" y="217"/>
                      </a:lnTo>
                      <a:lnTo>
                        <a:pt x="373" y="217"/>
                      </a:lnTo>
                      <a:lnTo>
                        <a:pt x="373" y="107"/>
                      </a:lnTo>
                      <a:lnTo>
                        <a:pt x="322" y="107"/>
                      </a:lnTo>
                      <a:lnTo>
                        <a:pt x="322" y="217"/>
                      </a:lnTo>
                      <a:lnTo>
                        <a:pt x="222" y="217"/>
                      </a:lnTo>
                      <a:lnTo>
                        <a:pt x="222" y="107"/>
                      </a:lnTo>
                      <a:lnTo>
                        <a:pt x="171" y="107"/>
                      </a:lnTo>
                      <a:lnTo>
                        <a:pt x="171" y="217"/>
                      </a:lnTo>
                      <a:lnTo>
                        <a:pt x="26" y="217"/>
                      </a:lnTo>
                      <a:cubicBezTo>
                        <a:pt x="11" y="217"/>
                        <a:pt x="0" y="229"/>
                        <a:pt x="0" y="243"/>
                      </a:cubicBezTo>
                      <a:lnTo>
                        <a:pt x="0" y="1105"/>
                      </a:lnTo>
                      <a:cubicBezTo>
                        <a:pt x="0" y="1119"/>
                        <a:pt x="11" y="1131"/>
                        <a:pt x="26" y="1131"/>
                      </a:cubicBezTo>
                      <a:lnTo>
                        <a:pt x="128" y="1131"/>
                      </a:lnTo>
                      <a:lnTo>
                        <a:pt x="128" y="1168"/>
                      </a:lnTo>
                      <a:cubicBezTo>
                        <a:pt x="128" y="1171"/>
                        <a:pt x="131" y="1173"/>
                        <a:pt x="134" y="1173"/>
                      </a:cubicBezTo>
                      <a:lnTo>
                        <a:pt x="137" y="1173"/>
                      </a:lnTo>
                      <a:lnTo>
                        <a:pt x="137" y="1209"/>
                      </a:lnTo>
                      <a:cubicBezTo>
                        <a:pt x="137" y="1211"/>
                        <a:pt x="139" y="1213"/>
                        <a:pt x="141" y="1213"/>
                      </a:cubicBezTo>
                      <a:lnTo>
                        <a:pt x="167" y="1213"/>
                      </a:lnTo>
                      <a:cubicBezTo>
                        <a:pt x="169" y="1213"/>
                        <a:pt x="170" y="1211"/>
                        <a:pt x="170" y="1209"/>
                      </a:cubicBezTo>
                      <a:lnTo>
                        <a:pt x="170" y="1173"/>
                      </a:lnTo>
                      <a:lnTo>
                        <a:pt x="174" y="1173"/>
                      </a:lnTo>
                      <a:cubicBezTo>
                        <a:pt x="177" y="1173"/>
                        <a:pt x="179" y="1171"/>
                        <a:pt x="179" y="1168"/>
                      </a:cubicBezTo>
                      <a:lnTo>
                        <a:pt x="179" y="1131"/>
                      </a:lnTo>
                      <a:lnTo>
                        <a:pt x="289" y="1131"/>
                      </a:lnTo>
                      <a:lnTo>
                        <a:pt x="289" y="1209"/>
                      </a:lnTo>
                      <a:cubicBezTo>
                        <a:pt x="289" y="1211"/>
                        <a:pt x="290" y="1213"/>
                        <a:pt x="292" y="1213"/>
                      </a:cubicBezTo>
                      <a:lnTo>
                        <a:pt x="318" y="1213"/>
                      </a:lnTo>
                      <a:cubicBezTo>
                        <a:pt x="320" y="1213"/>
                        <a:pt x="322" y="1211"/>
                        <a:pt x="322" y="1209"/>
                      </a:cubicBezTo>
                      <a:lnTo>
                        <a:pt x="322" y="1131"/>
                      </a:lnTo>
                      <a:lnTo>
                        <a:pt x="431" y="1131"/>
                      </a:lnTo>
                      <a:lnTo>
                        <a:pt x="431" y="1167"/>
                      </a:lnTo>
                      <a:lnTo>
                        <a:pt x="439" y="1167"/>
                      </a:lnTo>
                      <a:lnTo>
                        <a:pt x="439" y="1179"/>
                      </a:lnTo>
                      <a:lnTo>
                        <a:pt x="436" y="1179"/>
                      </a:lnTo>
                      <a:cubicBezTo>
                        <a:pt x="433" y="1179"/>
                        <a:pt x="431" y="1181"/>
                        <a:pt x="431" y="1184"/>
                      </a:cubicBezTo>
                      <a:lnTo>
                        <a:pt x="431" y="1208"/>
                      </a:lnTo>
                      <a:cubicBezTo>
                        <a:pt x="431" y="1210"/>
                        <a:pt x="433" y="1213"/>
                        <a:pt x="436" y="1213"/>
                      </a:cubicBezTo>
                      <a:lnTo>
                        <a:pt x="478" y="1213"/>
                      </a:lnTo>
                      <a:cubicBezTo>
                        <a:pt x="480" y="1213"/>
                        <a:pt x="483" y="1210"/>
                        <a:pt x="483" y="1208"/>
                      </a:cubicBezTo>
                      <a:lnTo>
                        <a:pt x="483" y="1184"/>
                      </a:lnTo>
                      <a:cubicBezTo>
                        <a:pt x="483" y="1181"/>
                        <a:pt x="480" y="1179"/>
                        <a:pt x="478" y="1179"/>
                      </a:cubicBezTo>
                      <a:lnTo>
                        <a:pt x="475" y="1179"/>
                      </a:lnTo>
                      <a:lnTo>
                        <a:pt x="475" y="1167"/>
                      </a:lnTo>
                      <a:lnTo>
                        <a:pt x="482" y="1167"/>
                      </a:lnTo>
                      <a:lnTo>
                        <a:pt x="482" y="1131"/>
                      </a:lnTo>
                      <a:lnTo>
                        <a:pt x="582" y="1131"/>
                      </a:lnTo>
                      <a:lnTo>
                        <a:pt x="582" y="1197"/>
                      </a:lnTo>
                      <a:cubicBezTo>
                        <a:pt x="582" y="1206"/>
                        <a:pt x="589" y="1213"/>
                        <a:pt x="598" y="1213"/>
                      </a:cubicBezTo>
                      <a:lnTo>
                        <a:pt x="653" y="1213"/>
                      </a:lnTo>
                      <a:cubicBezTo>
                        <a:pt x="661" y="1213"/>
                        <a:pt x="668" y="1206"/>
                        <a:pt x="668" y="1197"/>
                      </a:cubicBezTo>
                      <a:lnTo>
                        <a:pt x="668" y="1131"/>
                      </a:lnTo>
                      <a:lnTo>
                        <a:pt x="792" y="1131"/>
                      </a:lnTo>
                      <a:lnTo>
                        <a:pt x="792" y="1198"/>
                      </a:lnTo>
                      <a:cubicBezTo>
                        <a:pt x="792" y="1206"/>
                        <a:pt x="799" y="1213"/>
                        <a:pt x="807" y="1213"/>
                      </a:cubicBezTo>
                      <a:lnTo>
                        <a:pt x="944" y="1213"/>
                      </a:lnTo>
                      <a:cubicBezTo>
                        <a:pt x="951" y="1213"/>
                        <a:pt x="958" y="1206"/>
                        <a:pt x="958" y="1198"/>
                      </a:cubicBezTo>
                      <a:lnTo>
                        <a:pt x="958" y="1131"/>
                      </a:lnTo>
                      <a:lnTo>
                        <a:pt x="1097" y="1131"/>
                      </a:lnTo>
                      <a:cubicBezTo>
                        <a:pt x="1112" y="1131"/>
                        <a:pt x="1124" y="1119"/>
                        <a:pt x="1124" y="1105"/>
                      </a:cubicBezTo>
                      <a:lnTo>
                        <a:pt x="1124" y="243"/>
                      </a:lnTo>
                      <a:cubicBezTo>
                        <a:pt x="1124" y="229"/>
                        <a:pt x="1112" y="217"/>
                        <a:pt x="1097" y="217"/>
                      </a:cubicBezTo>
                      <a:close/>
                    </a:path>
                  </a:pathLst>
                </a:custGeom>
                <a:solidFill>
                  <a:srgbClr val="B8D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61"/>
                <p:cNvSpPr>
                  <a:spLocks noEditPoints="1"/>
                </p:cNvSpPr>
                <p:nvPr/>
              </p:nvSpPr>
              <p:spPr bwMode="auto">
                <a:xfrm>
                  <a:off x="1959" y="937"/>
                  <a:ext cx="87" cy="107"/>
                </a:xfrm>
                <a:custGeom>
                  <a:avLst/>
                  <a:gdLst>
                    <a:gd name="T0" fmla="*/ 282 w 312"/>
                    <a:gd name="T1" fmla="*/ 352 h 382"/>
                    <a:gd name="T2" fmla="*/ 282 w 312"/>
                    <a:gd name="T3" fmla="*/ 352 h 382"/>
                    <a:gd name="T4" fmla="*/ 30 w 312"/>
                    <a:gd name="T5" fmla="*/ 352 h 382"/>
                    <a:gd name="T6" fmla="*/ 30 w 312"/>
                    <a:gd name="T7" fmla="*/ 156 h 382"/>
                    <a:gd name="T8" fmla="*/ 58 w 312"/>
                    <a:gd name="T9" fmla="*/ 156 h 382"/>
                    <a:gd name="T10" fmla="*/ 58 w 312"/>
                    <a:gd name="T11" fmla="*/ 128 h 382"/>
                    <a:gd name="T12" fmla="*/ 156 w 312"/>
                    <a:gd name="T13" fmla="*/ 30 h 382"/>
                    <a:gd name="T14" fmla="*/ 254 w 312"/>
                    <a:gd name="T15" fmla="*/ 128 h 382"/>
                    <a:gd name="T16" fmla="*/ 254 w 312"/>
                    <a:gd name="T17" fmla="*/ 156 h 382"/>
                    <a:gd name="T18" fmla="*/ 282 w 312"/>
                    <a:gd name="T19" fmla="*/ 156 h 382"/>
                    <a:gd name="T20" fmla="*/ 282 w 312"/>
                    <a:gd name="T21" fmla="*/ 352 h 382"/>
                    <a:gd name="T22" fmla="*/ 284 w 312"/>
                    <a:gd name="T23" fmla="*/ 126 h 382"/>
                    <a:gd name="T24" fmla="*/ 284 w 312"/>
                    <a:gd name="T25" fmla="*/ 126 h 382"/>
                    <a:gd name="T26" fmla="*/ 156 w 312"/>
                    <a:gd name="T27" fmla="*/ 0 h 382"/>
                    <a:gd name="T28" fmla="*/ 28 w 312"/>
                    <a:gd name="T29" fmla="*/ 126 h 382"/>
                    <a:gd name="T30" fmla="*/ 0 w 312"/>
                    <a:gd name="T31" fmla="*/ 126 h 382"/>
                    <a:gd name="T32" fmla="*/ 0 w 312"/>
                    <a:gd name="T33" fmla="*/ 382 h 382"/>
                    <a:gd name="T34" fmla="*/ 312 w 312"/>
                    <a:gd name="T35" fmla="*/ 382 h 382"/>
                    <a:gd name="T36" fmla="*/ 312 w 312"/>
                    <a:gd name="T37" fmla="*/ 126 h 382"/>
                    <a:gd name="T38" fmla="*/ 284 w 312"/>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4" y="126"/>
                      </a:moveTo>
                      <a:lnTo>
                        <a:pt x="284" y="126"/>
                      </a:lnTo>
                      <a:cubicBezTo>
                        <a:pt x="283" y="56"/>
                        <a:pt x="226" y="0"/>
                        <a:pt x="156" y="0"/>
                      </a:cubicBezTo>
                      <a:cubicBezTo>
                        <a:pt x="86" y="0"/>
                        <a:pt x="29" y="56"/>
                        <a:pt x="28" y="126"/>
                      </a:cubicBezTo>
                      <a:lnTo>
                        <a:pt x="0" y="126"/>
                      </a:lnTo>
                      <a:lnTo>
                        <a:pt x="0" y="382"/>
                      </a:lnTo>
                      <a:lnTo>
                        <a:pt x="312" y="382"/>
                      </a:lnTo>
                      <a:lnTo>
                        <a:pt x="312" y="126"/>
                      </a:lnTo>
                      <a:lnTo>
                        <a:pt x="284"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62"/>
                <p:cNvSpPr>
                  <a:spLocks noEditPoints="1"/>
                </p:cNvSpPr>
                <p:nvPr/>
              </p:nvSpPr>
              <p:spPr bwMode="auto">
                <a:xfrm>
                  <a:off x="1968" y="946"/>
                  <a:ext cx="70" cy="90"/>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63"/>
                <p:cNvSpPr>
                  <a:spLocks/>
                </p:cNvSpPr>
                <p:nvPr/>
              </p:nvSpPr>
              <p:spPr bwMode="auto">
                <a:xfrm>
                  <a:off x="1983" y="953"/>
                  <a:ext cx="39" cy="28"/>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9" y="0"/>
                        <a:pt x="140" y="31"/>
                        <a:pt x="140" y="70"/>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64"/>
                <p:cNvSpPr>
                  <a:spLocks/>
                </p:cNvSpPr>
                <p:nvPr/>
              </p:nvSpPr>
              <p:spPr bwMode="auto">
                <a:xfrm>
                  <a:off x="1999" y="969"/>
                  <a:ext cx="8" cy="1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2" y="0"/>
                        <a:pt x="28" y="6"/>
                        <a:pt x="28" y="14"/>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Freeform 65"/>
                <p:cNvSpPr>
                  <a:spLocks noEditPoints="1"/>
                </p:cNvSpPr>
                <p:nvPr/>
              </p:nvSpPr>
              <p:spPr bwMode="auto">
                <a:xfrm>
                  <a:off x="1975" y="989"/>
                  <a:ext cx="55" cy="39"/>
                </a:xfrm>
                <a:custGeom>
                  <a:avLst/>
                  <a:gdLst>
                    <a:gd name="T0" fmla="*/ 94 w 196"/>
                    <a:gd name="T1" fmla="*/ 109 h 140"/>
                    <a:gd name="T2" fmla="*/ 94 w 196"/>
                    <a:gd name="T3" fmla="*/ 109 h 140"/>
                    <a:gd name="T4" fmla="*/ 59 w 196"/>
                    <a:gd name="T5" fmla="*/ 66 h 140"/>
                    <a:gd name="T6" fmla="*/ 103 w 196"/>
                    <a:gd name="T7" fmla="*/ 32 h 140"/>
                    <a:gd name="T8" fmla="*/ 137 w 196"/>
                    <a:gd name="T9" fmla="*/ 75 h 140"/>
                    <a:gd name="T10" fmla="*/ 94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4" y="109"/>
                      </a:moveTo>
                      <a:lnTo>
                        <a:pt x="94" y="109"/>
                      </a:lnTo>
                      <a:lnTo>
                        <a:pt x="59" y="66"/>
                      </a:lnTo>
                      <a:lnTo>
                        <a:pt x="103" y="32"/>
                      </a:lnTo>
                      <a:lnTo>
                        <a:pt x="137" y="75"/>
                      </a:lnTo>
                      <a:lnTo>
                        <a:pt x="94"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66"/>
                <p:cNvSpPr>
                  <a:spLocks/>
                </p:cNvSpPr>
                <p:nvPr/>
              </p:nvSpPr>
              <p:spPr bwMode="auto">
                <a:xfrm>
                  <a:off x="1992" y="998"/>
                  <a:ext cx="22" cy="21"/>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67"/>
                <p:cNvSpPr>
                  <a:spLocks noEditPoints="1"/>
                </p:cNvSpPr>
                <p:nvPr/>
              </p:nvSpPr>
              <p:spPr bwMode="auto">
                <a:xfrm>
                  <a:off x="2046" y="962"/>
                  <a:ext cx="72" cy="71"/>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85" name="Group 184"/>
            <p:cNvGrpSpPr/>
            <p:nvPr/>
          </p:nvGrpSpPr>
          <p:grpSpPr>
            <a:xfrm>
              <a:off x="2707710" y="1099146"/>
              <a:ext cx="745525" cy="460493"/>
              <a:chOff x="2795591" y="1203326"/>
              <a:chExt cx="735053" cy="454025"/>
            </a:xfrm>
          </p:grpSpPr>
          <p:pic>
            <p:nvPicPr>
              <p:cNvPr id="272" name="Picture 271"/>
              <p:cNvPicPr>
                <a:picLocks noChangeAspect="1"/>
              </p:cNvPicPr>
              <p:nvPr/>
            </p:nvPicPr>
            <p:blipFill>
              <a:blip r:embed="rId11"/>
              <a:stretch>
                <a:fillRect/>
              </a:stretch>
            </p:blipFill>
            <p:spPr>
              <a:xfrm>
                <a:off x="3382635" y="1504685"/>
                <a:ext cx="148009" cy="146135"/>
              </a:xfrm>
              <a:prstGeom prst="rect">
                <a:avLst/>
              </a:prstGeom>
            </p:spPr>
          </p:pic>
          <p:grpSp>
            <p:nvGrpSpPr>
              <p:cNvPr id="273" name="Group 59"/>
              <p:cNvGrpSpPr>
                <a:grpSpLocks noChangeAspect="1"/>
              </p:cNvGrpSpPr>
              <p:nvPr/>
            </p:nvGrpSpPr>
            <p:grpSpPr bwMode="auto">
              <a:xfrm>
                <a:off x="2795591" y="1203326"/>
                <a:ext cx="566738" cy="454025"/>
                <a:chOff x="1761" y="758"/>
                <a:chExt cx="357" cy="286"/>
              </a:xfrm>
            </p:grpSpPr>
            <p:sp>
              <p:nvSpPr>
                <p:cNvPr id="274" name="Freeform 60"/>
                <p:cNvSpPr>
                  <a:spLocks noEditPoints="1"/>
                </p:cNvSpPr>
                <p:nvPr/>
              </p:nvSpPr>
              <p:spPr bwMode="auto">
                <a:xfrm>
                  <a:off x="1761" y="758"/>
                  <a:ext cx="231" cy="250"/>
                </a:xfrm>
                <a:custGeom>
                  <a:avLst/>
                  <a:gdLst>
                    <a:gd name="T0" fmla="*/ 1033 w 1124"/>
                    <a:gd name="T1" fmla="*/ 1017 h 1213"/>
                    <a:gd name="T2" fmla="*/ 876 w 1124"/>
                    <a:gd name="T3" fmla="*/ 1041 h 1213"/>
                    <a:gd name="T4" fmla="*/ 851 w 1124"/>
                    <a:gd name="T5" fmla="*/ 332 h 1213"/>
                    <a:gd name="T6" fmla="*/ 1009 w 1124"/>
                    <a:gd name="T7" fmla="*/ 308 h 1213"/>
                    <a:gd name="T8" fmla="*/ 1033 w 1124"/>
                    <a:gd name="T9" fmla="*/ 1017 h 1213"/>
                    <a:gd name="T10" fmla="*/ 782 w 1124"/>
                    <a:gd name="T11" fmla="*/ 1017 h 1213"/>
                    <a:gd name="T12" fmla="*/ 624 w 1124"/>
                    <a:gd name="T13" fmla="*/ 1041 h 1213"/>
                    <a:gd name="T14" fmla="*/ 600 w 1124"/>
                    <a:gd name="T15" fmla="*/ 332 h 1213"/>
                    <a:gd name="T16" fmla="*/ 757 w 1124"/>
                    <a:gd name="T17" fmla="*/ 308 h 1213"/>
                    <a:gd name="T18" fmla="*/ 782 w 1124"/>
                    <a:gd name="T19" fmla="*/ 1017 h 1213"/>
                    <a:gd name="T20" fmla="*/ 530 w 1124"/>
                    <a:gd name="T21" fmla="*/ 1017 h 1213"/>
                    <a:gd name="T22" fmla="*/ 373 w 1124"/>
                    <a:gd name="T23" fmla="*/ 1041 h 1213"/>
                    <a:gd name="T24" fmla="*/ 348 w 1124"/>
                    <a:gd name="T25" fmla="*/ 332 h 1213"/>
                    <a:gd name="T26" fmla="*/ 506 w 1124"/>
                    <a:gd name="T27" fmla="*/ 308 h 1213"/>
                    <a:gd name="T28" fmla="*/ 530 w 1124"/>
                    <a:gd name="T29" fmla="*/ 1017 h 1213"/>
                    <a:gd name="T30" fmla="*/ 279 w 1124"/>
                    <a:gd name="T31" fmla="*/ 1017 h 1213"/>
                    <a:gd name="T32" fmla="*/ 121 w 1124"/>
                    <a:gd name="T33" fmla="*/ 1041 h 1213"/>
                    <a:gd name="T34" fmla="*/ 97 w 1124"/>
                    <a:gd name="T35" fmla="*/ 332 h 1213"/>
                    <a:gd name="T36" fmla="*/ 254 w 1124"/>
                    <a:gd name="T37" fmla="*/ 308 h 1213"/>
                    <a:gd name="T38" fmla="*/ 279 w 1124"/>
                    <a:gd name="T39" fmla="*/ 1017 h 1213"/>
                    <a:gd name="T40" fmla="*/ 1097 w 1124"/>
                    <a:gd name="T41" fmla="*/ 217 h 1213"/>
                    <a:gd name="T42" fmla="*/ 953 w 1124"/>
                    <a:gd name="T43" fmla="*/ 0 h 1213"/>
                    <a:gd name="T44" fmla="*/ 882 w 1124"/>
                    <a:gd name="T45" fmla="*/ 217 h 1213"/>
                    <a:gd name="T46" fmla="*/ 676 w 1124"/>
                    <a:gd name="T47" fmla="*/ 107 h 1213"/>
                    <a:gd name="T48" fmla="*/ 625 w 1124"/>
                    <a:gd name="T49" fmla="*/ 217 h 1213"/>
                    <a:gd name="T50" fmla="*/ 524 w 1124"/>
                    <a:gd name="T51" fmla="*/ 107 h 1213"/>
                    <a:gd name="T52" fmla="*/ 473 w 1124"/>
                    <a:gd name="T53" fmla="*/ 217 h 1213"/>
                    <a:gd name="T54" fmla="*/ 373 w 1124"/>
                    <a:gd name="T55" fmla="*/ 107 h 1213"/>
                    <a:gd name="T56" fmla="*/ 322 w 1124"/>
                    <a:gd name="T57" fmla="*/ 217 h 1213"/>
                    <a:gd name="T58" fmla="*/ 222 w 1124"/>
                    <a:gd name="T59" fmla="*/ 107 h 1213"/>
                    <a:gd name="T60" fmla="*/ 171 w 1124"/>
                    <a:gd name="T61" fmla="*/ 217 h 1213"/>
                    <a:gd name="T62" fmla="*/ 0 w 1124"/>
                    <a:gd name="T63" fmla="*/ 243 h 1213"/>
                    <a:gd name="T64" fmla="*/ 26 w 1124"/>
                    <a:gd name="T65" fmla="*/ 1131 h 1213"/>
                    <a:gd name="T66" fmla="*/ 128 w 1124"/>
                    <a:gd name="T67" fmla="*/ 1168 h 1213"/>
                    <a:gd name="T68" fmla="*/ 137 w 1124"/>
                    <a:gd name="T69" fmla="*/ 1173 h 1213"/>
                    <a:gd name="T70" fmla="*/ 141 w 1124"/>
                    <a:gd name="T71" fmla="*/ 1213 h 1213"/>
                    <a:gd name="T72" fmla="*/ 170 w 1124"/>
                    <a:gd name="T73" fmla="*/ 1209 h 1213"/>
                    <a:gd name="T74" fmla="*/ 174 w 1124"/>
                    <a:gd name="T75" fmla="*/ 1173 h 1213"/>
                    <a:gd name="T76" fmla="*/ 179 w 1124"/>
                    <a:gd name="T77" fmla="*/ 1131 h 1213"/>
                    <a:gd name="T78" fmla="*/ 289 w 1124"/>
                    <a:gd name="T79" fmla="*/ 1209 h 1213"/>
                    <a:gd name="T80" fmla="*/ 318 w 1124"/>
                    <a:gd name="T81" fmla="*/ 1213 h 1213"/>
                    <a:gd name="T82" fmla="*/ 322 w 1124"/>
                    <a:gd name="T83" fmla="*/ 1131 h 1213"/>
                    <a:gd name="T84" fmla="*/ 431 w 1124"/>
                    <a:gd name="T85" fmla="*/ 1167 h 1213"/>
                    <a:gd name="T86" fmla="*/ 439 w 1124"/>
                    <a:gd name="T87" fmla="*/ 1179 h 1213"/>
                    <a:gd name="T88" fmla="*/ 431 w 1124"/>
                    <a:gd name="T89" fmla="*/ 1184 h 1213"/>
                    <a:gd name="T90" fmla="*/ 436 w 1124"/>
                    <a:gd name="T91" fmla="*/ 1213 h 1213"/>
                    <a:gd name="T92" fmla="*/ 483 w 1124"/>
                    <a:gd name="T93" fmla="*/ 1208 h 1213"/>
                    <a:gd name="T94" fmla="*/ 478 w 1124"/>
                    <a:gd name="T95" fmla="*/ 1179 h 1213"/>
                    <a:gd name="T96" fmla="*/ 475 w 1124"/>
                    <a:gd name="T97" fmla="*/ 1167 h 1213"/>
                    <a:gd name="T98" fmla="*/ 482 w 1124"/>
                    <a:gd name="T99" fmla="*/ 1131 h 1213"/>
                    <a:gd name="T100" fmla="*/ 582 w 1124"/>
                    <a:gd name="T101" fmla="*/ 1197 h 1213"/>
                    <a:gd name="T102" fmla="*/ 653 w 1124"/>
                    <a:gd name="T103" fmla="*/ 1213 h 1213"/>
                    <a:gd name="T104" fmla="*/ 668 w 1124"/>
                    <a:gd name="T105" fmla="*/ 1131 h 1213"/>
                    <a:gd name="T106" fmla="*/ 792 w 1124"/>
                    <a:gd name="T107" fmla="*/ 1198 h 1213"/>
                    <a:gd name="T108" fmla="*/ 944 w 1124"/>
                    <a:gd name="T109" fmla="*/ 1213 h 1213"/>
                    <a:gd name="T110" fmla="*/ 958 w 1124"/>
                    <a:gd name="T111" fmla="*/ 1131 h 1213"/>
                    <a:gd name="T112" fmla="*/ 1124 w 1124"/>
                    <a:gd name="T113" fmla="*/ 1105 h 1213"/>
                    <a:gd name="T114" fmla="*/ 1097 w 1124"/>
                    <a:gd name="T115" fmla="*/ 217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213">
                      <a:moveTo>
                        <a:pt x="1033" y="1017"/>
                      </a:moveTo>
                      <a:lnTo>
                        <a:pt x="1033" y="1017"/>
                      </a:lnTo>
                      <a:cubicBezTo>
                        <a:pt x="1033" y="1030"/>
                        <a:pt x="1022" y="1041"/>
                        <a:pt x="1009" y="1041"/>
                      </a:cubicBezTo>
                      <a:lnTo>
                        <a:pt x="876" y="1041"/>
                      </a:lnTo>
                      <a:cubicBezTo>
                        <a:pt x="862" y="1041"/>
                        <a:pt x="851" y="1030"/>
                        <a:pt x="851" y="1017"/>
                      </a:cubicBezTo>
                      <a:lnTo>
                        <a:pt x="851" y="332"/>
                      </a:lnTo>
                      <a:cubicBezTo>
                        <a:pt x="851" y="319"/>
                        <a:pt x="862" y="308"/>
                        <a:pt x="876" y="308"/>
                      </a:cubicBezTo>
                      <a:lnTo>
                        <a:pt x="1009" y="308"/>
                      </a:lnTo>
                      <a:cubicBezTo>
                        <a:pt x="1022" y="308"/>
                        <a:pt x="1033" y="319"/>
                        <a:pt x="1033" y="332"/>
                      </a:cubicBezTo>
                      <a:lnTo>
                        <a:pt x="1033" y="1017"/>
                      </a:lnTo>
                      <a:close/>
                      <a:moveTo>
                        <a:pt x="782" y="1017"/>
                      </a:moveTo>
                      <a:lnTo>
                        <a:pt x="782" y="1017"/>
                      </a:lnTo>
                      <a:cubicBezTo>
                        <a:pt x="782" y="1030"/>
                        <a:pt x="771" y="1041"/>
                        <a:pt x="757" y="1041"/>
                      </a:cubicBezTo>
                      <a:lnTo>
                        <a:pt x="624" y="1041"/>
                      </a:lnTo>
                      <a:cubicBezTo>
                        <a:pt x="611" y="1041"/>
                        <a:pt x="600" y="1030"/>
                        <a:pt x="600" y="1017"/>
                      </a:cubicBezTo>
                      <a:lnTo>
                        <a:pt x="600" y="332"/>
                      </a:lnTo>
                      <a:cubicBezTo>
                        <a:pt x="600" y="319"/>
                        <a:pt x="611" y="308"/>
                        <a:pt x="624" y="308"/>
                      </a:cubicBezTo>
                      <a:lnTo>
                        <a:pt x="757" y="308"/>
                      </a:lnTo>
                      <a:cubicBezTo>
                        <a:pt x="771" y="308"/>
                        <a:pt x="782" y="319"/>
                        <a:pt x="782" y="332"/>
                      </a:cubicBezTo>
                      <a:lnTo>
                        <a:pt x="782" y="1017"/>
                      </a:lnTo>
                      <a:close/>
                      <a:moveTo>
                        <a:pt x="530" y="1017"/>
                      </a:moveTo>
                      <a:lnTo>
                        <a:pt x="530" y="1017"/>
                      </a:lnTo>
                      <a:cubicBezTo>
                        <a:pt x="530" y="1030"/>
                        <a:pt x="519" y="1041"/>
                        <a:pt x="506" y="1041"/>
                      </a:cubicBezTo>
                      <a:lnTo>
                        <a:pt x="373" y="1041"/>
                      </a:lnTo>
                      <a:cubicBezTo>
                        <a:pt x="359" y="1041"/>
                        <a:pt x="348" y="1030"/>
                        <a:pt x="348" y="1017"/>
                      </a:cubicBezTo>
                      <a:lnTo>
                        <a:pt x="348" y="332"/>
                      </a:lnTo>
                      <a:cubicBezTo>
                        <a:pt x="348" y="319"/>
                        <a:pt x="359" y="308"/>
                        <a:pt x="373" y="308"/>
                      </a:cubicBezTo>
                      <a:lnTo>
                        <a:pt x="506" y="308"/>
                      </a:lnTo>
                      <a:cubicBezTo>
                        <a:pt x="519" y="308"/>
                        <a:pt x="530" y="319"/>
                        <a:pt x="530" y="332"/>
                      </a:cubicBezTo>
                      <a:lnTo>
                        <a:pt x="530" y="1017"/>
                      </a:lnTo>
                      <a:close/>
                      <a:moveTo>
                        <a:pt x="279" y="1017"/>
                      </a:moveTo>
                      <a:lnTo>
                        <a:pt x="279" y="1017"/>
                      </a:lnTo>
                      <a:cubicBezTo>
                        <a:pt x="279" y="1030"/>
                        <a:pt x="268" y="1041"/>
                        <a:pt x="254" y="1041"/>
                      </a:cubicBezTo>
                      <a:lnTo>
                        <a:pt x="121" y="1041"/>
                      </a:lnTo>
                      <a:cubicBezTo>
                        <a:pt x="108" y="1041"/>
                        <a:pt x="97" y="1030"/>
                        <a:pt x="97" y="1017"/>
                      </a:cubicBezTo>
                      <a:lnTo>
                        <a:pt x="97" y="332"/>
                      </a:lnTo>
                      <a:cubicBezTo>
                        <a:pt x="97" y="319"/>
                        <a:pt x="108" y="308"/>
                        <a:pt x="121" y="308"/>
                      </a:cubicBezTo>
                      <a:lnTo>
                        <a:pt x="254" y="308"/>
                      </a:lnTo>
                      <a:cubicBezTo>
                        <a:pt x="268" y="308"/>
                        <a:pt x="279" y="319"/>
                        <a:pt x="279" y="332"/>
                      </a:cubicBezTo>
                      <a:lnTo>
                        <a:pt x="279" y="1017"/>
                      </a:lnTo>
                      <a:close/>
                      <a:moveTo>
                        <a:pt x="1097" y="217"/>
                      </a:moveTo>
                      <a:lnTo>
                        <a:pt x="1097" y="217"/>
                      </a:lnTo>
                      <a:lnTo>
                        <a:pt x="953" y="217"/>
                      </a:lnTo>
                      <a:lnTo>
                        <a:pt x="953" y="0"/>
                      </a:lnTo>
                      <a:lnTo>
                        <a:pt x="882" y="0"/>
                      </a:lnTo>
                      <a:lnTo>
                        <a:pt x="882" y="217"/>
                      </a:lnTo>
                      <a:lnTo>
                        <a:pt x="676" y="217"/>
                      </a:lnTo>
                      <a:lnTo>
                        <a:pt x="676" y="107"/>
                      </a:lnTo>
                      <a:lnTo>
                        <a:pt x="625" y="107"/>
                      </a:lnTo>
                      <a:lnTo>
                        <a:pt x="625" y="217"/>
                      </a:lnTo>
                      <a:lnTo>
                        <a:pt x="524" y="217"/>
                      </a:lnTo>
                      <a:lnTo>
                        <a:pt x="524" y="107"/>
                      </a:lnTo>
                      <a:lnTo>
                        <a:pt x="473" y="107"/>
                      </a:lnTo>
                      <a:lnTo>
                        <a:pt x="473" y="217"/>
                      </a:lnTo>
                      <a:lnTo>
                        <a:pt x="373" y="217"/>
                      </a:lnTo>
                      <a:lnTo>
                        <a:pt x="373" y="107"/>
                      </a:lnTo>
                      <a:lnTo>
                        <a:pt x="322" y="107"/>
                      </a:lnTo>
                      <a:lnTo>
                        <a:pt x="322" y="217"/>
                      </a:lnTo>
                      <a:lnTo>
                        <a:pt x="222" y="217"/>
                      </a:lnTo>
                      <a:lnTo>
                        <a:pt x="222" y="107"/>
                      </a:lnTo>
                      <a:lnTo>
                        <a:pt x="171" y="107"/>
                      </a:lnTo>
                      <a:lnTo>
                        <a:pt x="171" y="217"/>
                      </a:lnTo>
                      <a:lnTo>
                        <a:pt x="26" y="217"/>
                      </a:lnTo>
                      <a:cubicBezTo>
                        <a:pt x="11" y="217"/>
                        <a:pt x="0" y="229"/>
                        <a:pt x="0" y="243"/>
                      </a:cubicBezTo>
                      <a:lnTo>
                        <a:pt x="0" y="1105"/>
                      </a:lnTo>
                      <a:cubicBezTo>
                        <a:pt x="0" y="1119"/>
                        <a:pt x="11" y="1131"/>
                        <a:pt x="26" y="1131"/>
                      </a:cubicBezTo>
                      <a:lnTo>
                        <a:pt x="128" y="1131"/>
                      </a:lnTo>
                      <a:lnTo>
                        <a:pt x="128" y="1168"/>
                      </a:lnTo>
                      <a:cubicBezTo>
                        <a:pt x="128" y="1171"/>
                        <a:pt x="131" y="1173"/>
                        <a:pt x="134" y="1173"/>
                      </a:cubicBezTo>
                      <a:lnTo>
                        <a:pt x="137" y="1173"/>
                      </a:lnTo>
                      <a:lnTo>
                        <a:pt x="137" y="1209"/>
                      </a:lnTo>
                      <a:cubicBezTo>
                        <a:pt x="137" y="1211"/>
                        <a:pt x="139" y="1213"/>
                        <a:pt x="141" y="1213"/>
                      </a:cubicBezTo>
                      <a:lnTo>
                        <a:pt x="167" y="1213"/>
                      </a:lnTo>
                      <a:cubicBezTo>
                        <a:pt x="169" y="1213"/>
                        <a:pt x="170" y="1211"/>
                        <a:pt x="170" y="1209"/>
                      </a:cubicBezTo>
                      <a:lnTo>
                        <a:pt x="170" y="1173"/>
                      </a:lnTo>
                      <a:lnTo>
                        <a:pt x="174" y="1173"/>
                      </a:lnTo>
                      <a:cubicBezTo>
                        <a:pt x="177" y="1173"/>
                        <a:pt x="179" y="1171"/>
                        <a:pt x="179" y="1168"/>
                      </a:cubicBezTo>
                      <a:lnTo>
                        <a:pt x="179" y="1131"/>
                      </a:lnTo>
                      <a:lnTo>
                        <a:pt x="289" y="1131"/>
                      </a:lnTo>
                      <a:lnTo>
                        <a:pt x="289" y="1209"/>
                      </a:lnTo>
                      <a:cubicBezTo>
                        <a:pt x="289" y="1211"/>
                        <a:pt x="290" y="1213"/>
                        <a:pt x="292" y="1213"/>
                      </a:cubicBezTo>
                      <a:lnTo>
                        <a:pt x="318" y="1213"/>
                      </a:lnTo>
                      <a:cubicBezTo>
                        <a:pt x="320" y="1213"/>
                        <a:pt x="322" y="1211"/>
                        <a:pt x="322" y="1209"/>
                      </a:cubicBezTo>
                      <a:lnTo>
                        <a:pt x="322" y="1131"/>
                      </a:lnTo>
                      <a:lnTo>
                        <a:pt x="431" y="1131"/>
                      </a:lnTo>
                      <a:lnTo>
                        <a:pt x="431" y="1167"/>
                      </a:lnTo>
                      <a:lnTo>
                        <a:pt x="439" y="1167"/>
                      </a:lnTo>
                      <a:lnTo>
                        <a:pt x="439" y="1179"/>
                      </a:lnTo>
                      <a:lnTo>
                        <a:pt x="436" y="1179"/>
                      </a:lnTo>
                      <a:cubicBezTo>
                        <a:pt x="433" y="1179"/>
                        <a:pt x="431" y="1181"/>
                        <a:pt x="431" y="1184"/>
                      </a:cubicBezTo>
                      <a:lnTo>
                        <a:pt x="431" y="1208"/>
                      </a:lnTo>
                      <a:cubicBezTo>
                        <a:pt x="431" y="1210"/>
                        <a:pt x="433" y="1213"/>
                        <a:pt x="436" y="1213"/>
                      </a:cubicBezTo>
                      <a:lnTo>
                        <a:pt x="478" y="1213"/>
                      </a:lnTo>
                      <a:cubicBezTo>
                        <a:pt x="480" y="1213"/>
                        <a:pt x="483" y="1210"/>
                        <a:pt x="483" y="1208"/>
                      </a:cubicBezTo>
                      <a:lnTo>
                        <a:pt x="483" y="1184"/>
                      </a:lnTo>
                      <a:cubicBezTo>
                        <a:pt x="483" y="1181"/>
                        <a:pt x="480" y="1179"/>
                        <a:pt x="478" y="1179"/>
                      </a:cubicBezTo>
                      <a:lnTo>
                        <a:pt x="475" y="1179"/>
                      </a:lnTo>
                      <a:lnTo>
                        <a:pt x="475" y="1167"/>
                      </a:lnTo>
                      <a:lnTo>
                        <a:pt x="482" y="1167"/>
                      </a:lnTo>
                      <a:lnTo>
                        <a:pt x="482" y="1131"/>
                      </a:lnTo>
                      <a:lnTo>
                        <a:pt x="582" y="1131"/>
                      </a:lnTo>
                      <a:lnTo>
                        <a:pt x="582" y="1197"/>
                      </a:lnTo>
                      <a:cubicBezTo>
                        <a:pt x="582" y="1206"/>
                        <a:pt x="589" y="1213"/>
                        <a:pt x="598" y="1213"/>
                      </a:cubicBezTo>
                      <a:lnTo>
                        <a:pt x="653" y="1213"/>
                      </a:lnTo>
                      <a:cubicBezTo>
                        <a:pt x="661" y="1213"/>
                        <a:pt x="668" y="1206"/>
                        <a:pt x="668" y="1197"/>
                      </a:cubicBezTo>
                      <a:lnTo>
                        <a:pt x="668" y="1131"/>
                      </a:lnTo>
                      <a:lnTo>
                        <a:pt x="792" y="1131"/>
                      </a:lnTo>
                      <a:lnTo>
                        <a:pt x="792" y="1198"/>
                      </a:lnTo>
                      <a:cubicBezTo>
                        <a:pt x="792" y="1206"/>
                        <a:pt x="799" y="1213"/>
                        <a:pt x="807" y="1213"/>
                      </a:cubicBezTo>
                      <a:lnTo>
                        <a:pt x="944" y="1213"/>
                      </a:lnTo>
                      <a:cubicBezTo>
                        <a:pt x="951" y="1213"/>
                        <a:pt x="958" y="1206"/>
                        <a:pt x="958" y="1198"/>
                      </a:cubicBezTo>
                      <a:lnTo>
                        <a:pt x="958" y="1131"/>
                      </a:lnTo>
                      <a:lnTo>
                        <a:pt x="1097" y="1131"/>
                      </a:lnTo>
                      <a:cubicBezTo>
                        <a:pt x="1112" y="1131"/>
                        <a:pt x="1124" y="1119"/>
                        <a:pt x="1124" y="1105"/>
                      </a:cubicBezTo>
                      <a:lnTo>
                        <a:pt x="1124" y="243"/>
                      </a:lnTo>
                      <a:cubicBezTo>
                        <a:pt x="1124" y="229"/>
                        <a:pt x="1112" y="217"/>
                        <a:pt x="1097" y="217"/>
                      </a:cubicBezTo>
                      <a:close/>
                    </a:path>
                  </a:pathLst>
                </a:custGeom>
                <a:solidFill>
                  <a:srgbClr val="B8D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61"/>
                <p:cNvSpPr>
                  <a:spLocks noEditPoints="1"/>
                </p:cNvSpPr>
                <p:nvPr/>
              </p:nvSpPr>
              <p:spPr bwMode="auto">
                <a:xfrm>
                  <a:off x="1959" y="937"/>
                  <a:ext cx="87" cy="107"/>
                </a:xfrm>
                <a:custGeom>
                  <a:avLst/>
                  <a:gdLst>
                    <a:gd name="T0" fmla="*/ 282 w 312"/>
                    <a:gd name="T1" fmla="*/ 352 h 382"/>
                    <a:gd name="T2" fmla="*/ 282 w 312"/>
                    <a:gd name="T3" fmla="*/ 352 h 382"/>
                    <a:gd name="T4" fmla="*/ 30 w 312"/>
                    <a:gd name="T5" fmla="*/ 352 h 382"/>
                    <a:gd name="T6" fmla="*/ 30 w 312"/>
                    <a:gd name="T7" fmla="*/ 156 h 382"/>
                    <a:gd name="T8" fmla="*/ 58 w 312"/>
                    <a:gd name="T9" fmla="*/ 156 h 382"/>
                    <a:gd name="T10" fmla="*/ 58 w 312"/>
                    <a:gd name="T11" fmla="*/ 128 h 382"/>
                    <a:gd name="T12" fmla="*/ 156 w 312"/>
                    <a:gd name="T13" fmla="*/ 30 h 382"/>
                    <a:gd name="T14" fmla="*/ 254 w 312"/>
                    <a:gd name="T15" fmla="*/ 128 h 382"/>
                    <a:gd name="T16" fmla="*/ 254 w 312"/>
                    <a:gd name="T17" fmla="*/ 156 h 382"/>
                    <a:gd name="T18" fmla="*/ 282 w 312"/>
                    <a:gd name="T19" fmla="*/ 156 h 382"/>
                    <a:gd name="T20" fmla="*/ 282 w 312"/>
                    <a:gd name="T21" fmla="*/ 352 h 382"/>
                    <a:gd name="T22" fmla="*/ 284 w 312"/>
                    <a:gd name="T23" fmla="*/ 126 h 382"/>
                    <a:gd name="T24" fmla="*/ 284 w 312"/>
                    <a:gd name="T25" fmla="*/ 126 h 382"/>
                    <a:gd name="T26" fmla="*/ 156 w 312"/>
                    <a:gd name="T27" fmla="*/ 0 h 382"/>
                    <a:gd name="T28" fmla="*/ 28 w 312"/>
                    <a:gd name="T29" fmla="*/ 126 h 382"/>
                    <a:gd name="T30" fmla="*/ 0 w 312"/>
                    <a:gd name="T31" fmla="*/ 126 h 382"/>
                    <a:gd name="T32" fmla="*/ 0 w 312"/>
                    <a:gd name="T33" fmla="*/ 382 h 382"/>
                    <a:gd name="T34" fmla="*/ 312 w 312"/>
                    <a:gd name="T35" fmla="*/ 382 h 382"/>
                    <a:gd name="T36" fmla="*/ 312 w 312"/>
                    <a:gd name="T37" fmla="*/ 126 h 382"/>
                    <a:gd name="T38" fmla="*/ 284 w 312"/>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4" y="126"/>
                      </a:moveTo>
                      <a:lnTo>
                        <a:pt x="284" y="126"/>
                      </a:lnTo>
                      <a:cubicBezTo>
                        <a:pt x="283" y="56"/>
                        <a:pt x="226" y="0"/>
                        <a:pt x="156" y="0"/>
                      </a:cubicBezTo>
                      <a:cubicBezTo>
                        <a:pt x="86" y="0"/>
                        <a:pt x="29" y="56"/>
                        <a:pt x="28" y="126"/>
                      </a:cubicBezTo>
                      <a:lnTo>
                        <a:pt x="0" y="126"/>
                      </a:lnTo>
                      <a:lnTo>
                        <a:pt x="0" y="382"/>
                      </a:lnTo>
                      <a:lnTo>
                        <a:pt x="312" y="382"/>
                      </a:lnTo>
                      <a:lnTo>
                        <a:pt x="312" y="126"/>
                      </a:lnTo>
                      <a:lnTo>
                        <a:pt x="284"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62"/>
                <p:cNvSpPr>
                  <a:spLocks noEditPoints="1"/>
                </p:cNvSpPr>
                <p:nvPr/>
              </p:nvSpPr>
              <p:spPr bwMode="auto">
                <a:xfrm>
                  <a:off x="1968" y="946"/>
                  <a:ext cx="70" cy="90"/>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63"/>
                <p:cNvSpPr>
                  <a:spLocks/>
                </p:cNvSpPr>
                <p:nvPr/>
              </p:nvSpPr>
              <p:spPr bwMode="auto">
                <a:xfrm>
                  <a:off x="1983" y="953"/>
                  <a:ext cx="39" cy="28"/>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9" y="0"/>
                        <a:pt x="140" y="31"/>
                        <a:pt x="140" y="70"/>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64"/>
                <p:cNvSpPr>
                  <a:spLocks/>
                </p:cNvSpPr>
                <p:nvPr/>
              </p:nvSpPr>
              <p:spPr bwMode="auto">
                <a:xfrm>
                  <a:off x="1999" y="969"/>
                  <a:ext cx="8" cy="1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2" y="0"/>
                        <a:pt x="28" y="6"/>
                        <a:pt x="28" y="14"/>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65"/>
                <p:cNvSpPr>
                  <a:spLocks noEditPoints="1"/>
                </p:cNvSpPr>
                <p:nvPr/>
              </p:nvSpPr>
              <p:spPr bwMode="auto">
                <a:xfrm>
                  <a:off x="1975" y="989"/>
                  <a:ext cx="55" cy="39"/>
                </a:xfrm>
                <a:custGeom>
                  <a:avLst/>
                  <a:gdLst>
                    <a:gd name="T0" fmla="*/ 94 w 196"/>
                    <a:gd name="T1" fmla="*/ 109 h 140"/>
                    <a:gd name="T2" fmla="*/ 94 w 196"/>
                    <a:gd name="T3" fmla="*/ 109 h 140"/>
                    <a:gd name="T4" fmla="*/ 59 w 196"/>
                    <a:gd name="T5" fmla="*/ 66 h 140"/>
                    <a:gd name="T6" fmla="*/ 103 w 196"/>
                    <a:gd name="T7" fmla="*/ 32 h 140"/>
                    <a:gd name="T8" fmla="*/ 137 w 196"/>
                    <a:gd name="T9" fmla="*/ 75 h 140"/>
                    <a:gd name="T10" fmla="*/ 94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4" y="109"/>
                      </a:moveTo>
                      <a:lnTo>
                        <a:pt x="94" y="109"/>
                      </a:lnTo>
                      <a:lnTo>
                        <a:pt x="59" y="66"/>
                      </a:lnTo>
                      <a:lnTo>
                        <a:pt x="103" y="32"/>
                      </a:lnTo>
                      <a:lnTo>
                        <a:pt x="137" y="75"/>
                      </a:lnTo>
                      <a:lnTo>
                        <a:pt x="94"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66"/>
                <p:cNvSpPr>
                  <a:spLocks/>
                </p:cNvSpPr>
                <p:nvPr/>
              </p:nvSpPr>
              <p:spPr bwMode="auto">
                <a:xfrm>
                  <a:off x="1992" y="998"/>
                  <a:ext cx="22" cy="21"/>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67"/>
                <p:cNvSpPr>
                  <a:spLocks noEditPoints="1"/>
                </p:cNvSpPr>
                <p:nvPr/>
              </p:nvSpPr>
              <p:spPr bwMode="auto">
                <a:xfrm>
                  <a:off x="2046" y="962"/>
                  <a:ext cx="72" cy="71"/>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86" name="Group 185"/>
            <p:cNvGrpSpPr/>
            <p:nvPr/>
          </p:nvGrpSpPr>
          <p:grpSpPr>
            <a:xfrm>
              <a:off x="1527440" y="2467054"/>
              <a:ext cx="745525" cy="460493"/>
              <a:chOff x="2795591" y="1203326"/>
              <a:chExt cx="735053" cy="454025"/>
            </a:xfrm>
          </p:grpSpPr>
          <p:pic>
            <p:nvPicPr>
              <p:cNvPr id="262" name="Picture 261"/>
              <p:cNvPicPr>
                <a:picLocks noChangeAspect="1"/>
              </p:cNvPicPr>
              <p:nvPr/>
            </p:nvPicPr>
            <p:blipFill>
              <a:blip r:embed="rId11"/>
              <a:stretch>
                <a:fillRect/>
              </a:stretch>
            </p:blipFill>
            <p:spPr>
              <a:xfrm>
                <a:off x="3382635" y="1504685"/>
                <a:ext cx="148009" cy="146135"/>
              </a:xfrm>
              <a:prstGeom prst="rect">
                <a:avLst/>
              </a:prstGeom>
            </p:spPr>
          </p:pic>
          <p:grpSp>
            <p:nvGrpSpPr>
              <p:cNvPr id="263" name="Group 59"/>
              <p:cNvGrpSpPr>
                <a:grpSpLocks noChangeAspect="1"/>
              </p:cNvGrpSpPr>
              <p:nvPr/>
            </p:nvGrpSpPr>
            <p:grpSpPr bwMode="auto">
              <a:xfrm>
                <a:off x="2795591" y="1203326"/>
                <a:ext cx="566738" cy="454025"/>
                <a:chOff x="1761" y="758"/>
                <a:chExt cx="357" cy="286"/>
              </a:xfrm>
            </p:grpSpPr>
            <p:sp>
              <p:nvSpPr>
                <p:cNvPr id="264" name="Freeform 60"/>
                <p:cNvSpPr>
                  <a:spLocks noEditPoints="1"/>
                </p:cNvSpPr>
                <p:nvPr/>
              </p:nvSpPr>
              <p:spPr bwMode="auto">
                <a:xfrm>
                  <a:off x="1761" y="758"/>
                  <a:ext cx="231" cy="250"/>
                </a:xfrm>
                <a:custGeom>
                  <a:avLst/>
                  <a:gdLst>
                    <a:gd name="T0" fmla="*/ 1033 w 1124"/>
                    <a:gd name="T1" fmla="*/ 1017 h 1213"/>
                    <a:gd name="T2" fmla="*/ 876 w 1124"/>
                    <a:gd name="T3" fmla="*/ 1041 h 1213"/>
                    <a:gd name="T4" fmla="*/ 851 w 1124"/>
                    <a:gd name="T5" fmla="*/ 332 h 1213"/>
                    <a:gd name="T6" fmla="*/ 1009 w 1124"/>
                    <a:gd name="T7" fmla="*/ 308 h 1213"/>
                    <a:gd name="T8" fmla="*/ 1033 w 1124"/>
                    <a:gd name="T9" fmla="*/ 1017 h 1213"/>
                    <a:gd name="T10" fmla="*/ 782 w 1124"/>
                    <a:gd name="T11" fmla="*/ 1017 h 1213"/>
                    <a:gd name="T12" fmla="*/ 624 w 1124"/>
                    <a:gd name="T13" fmla="*/ 1041 h 1213"/>
                    <a:gd name="T14" fmla="*/ 600 w 1124"/>
                    <a:gd name="T15" fmla="*/ 332 h 1213"/>
                    <a:gd name="T16" fmla="*/ 757 w 1124"/>
                    <a:gd name="T17" fmla="*/ 308 h 1213"/>
                    <a:gd name="T18" fmla="*/ 782 w 1124"/>
                    <a:gd name="T19" fmla="*/ 1017 h 1213"/>
                    <a:gd name="T20" fmla="*/ 530 w 1124"/>
                    <a:gd name="T21" fmla="*/ 1017 h 1213"/>
                    <a:gd name="T22" fmla="*/ 373 w 1124"/>
                    <a:gd name="T23" fmla="*/ 1041 h 1213"/>
                    <a:gd name="T24" fmla="*/ 348 w 1124"/>
                    <a:gd name="T25" fmla="*/ 332 h 1213"/>
                    <a:gd name="T26" fmla="*/ 506 w 1124"/>
                    <a:gd name="T27" fmla="*/ 308 h 1213"/>
                    <a:gd name="T28" fmla="*/ 530 w 1124"/>
                    <a:gd name="T29" fmla="*/ 1017 h 1213"/>
                    <a:gd name="T30" fmla="*/ 279 w 1124"/>
                    <a:gd name="T31" fmla="*/ 1017 h 1213"/>
                    <a:gd name="T32" fmla="*/ 121 w 1124"/>
                    <a:gd name="T33" fmla="*/ 1041 h 1213"/>
                    <a:gd name="T34" fmla="*/ 97 w 1124"/>
                    <a:gd name="T35" fmla="*/ 332 h 1213"/>
                    <a:gd name="T36" fmla="*/ 254 w 1124"/>
                    <a:gd name="T37" fmla="*/ 308 h 1213"/>
                    <a:gd name="T38" fmla="*/ 279 w 1124"/>
                    <a:gd name="T39" fmla="*/ 1017 h 1213"/>
                    <a:gd name="T40" fmla="*/ 1097 w 1124"/>
                    <a:gd name="T41" fmla="*/ 217 h 1213"/>
                    <a:gd name="T42" fmla="*/ 953 w 1124"/>
                    <a:gd name="T43" fmla="*/ 0 h 1213"/>
                    <a:gd name="T44" fmla="*/ 882 w 1124"/>
                    <a:gd name="T45" fmla="*/ 217 h 1213"/>
                    <a:gd name="T46" fmla="*/ 676 w 1124"/>
                    <a:gd name="T47" fmla="*/ 107 h 1213"/>
                    <a:gd name="T48" fmla="*/ 625 w 1124"/>
                    <a:gd name="T49" fmla="*/ 217 h 1213"/>
                    <a:gd name="T50" fmla="*/ 524 w 1124"/>
                    <a:gd name="T51" fmla="*/ 107 h 1213"/>
                    <a:gd name="T52" fmla="*/ 473 w 1124"/>
                    <a:gd name="T53" fmla="*/ 217 h 1213"/>
                    <a:gd name="T54" fmla="*/ 373 w 1124"/>
                    <a:gd name="T55" fmla="*/ 107 h 1213"/>
                    <a:gd name="T56" fmla="*/ 322 w 1124"/>
                    <a:gd name="T57" fmla="*/ 217 h 1213"/>
                    <a:gd name="T58" fmla="*/ 222 w 1124"/>
                    <a:gd name="T59" fmla="*/ 107 h 1213"/>
                    <a:gd name="T60" fmla="*/ 171 w 1124"/>
                    <a:gd name="T61" fmla="*/ 217 h 1213"/>
                    <a:gd name="T62" fmla="*/ 0 w 1124"/>
                    <a:gd name="T63" fmla="*/ 243 h 1213"/>
                    <a:gd name="T64" fmla="*/ 26 w 1124"/>
                    <a:gd name="T65" fmla="*/ 1131 h 1213"/>
                    <a:gd name="T66" fmla="*/ 128 w 1124"/>
                    <a:gd name="T67" fmla="*/ 1168 h 1213"/>
                    <a:gd name="T68" fmla="*/ 137 w 1124"/>
                    <a:gd name="T69" fmla="*/ 1173 h 1213"/>
                    <a:gd name="T70" fmla="*/ 141 w 1124"/>
                    <a:gd name="T71" fmla="*/ 1213 h 1213"/>
                    <a:gd name="T72" fmla="*/ 170 w 1124"/>
                    <a:gd name="T73" fmla="*/ 1209 h 1213"/>
                    <a:gd name="T74" fmla="*/ 174 w 1124"/>
                    <a:gd name="T75" fmla="*/ 1173 h 1213"/>
                    <a:gd name="T76" fmla="*/ 179 w 1124"/>
                    <a:gd name="T77" fmla="*/ 1131 h 1213"/>
                    <a:gd name="T78" fmla="*/ 289 w 1124"/>
                    <a:gd name="T79" fmla="*/ 1209 h 1213"/>
                    <a:gd name="T80" fmla="*/ 318 w 1124"/>
                    <a:gd name="T81" fmla="*/ 1213 h 1213"/>
                    <a:gd name="T82" fmla="*/ 322 w 1124"/>
                    <a:gd name="T83" fmla="*/ 1131 h 1213"/>
                    <a:gd name="T84" fmla="*/ 431 w 1124"/>
                    <a:gd name="T85" fmla="*/ 1167 h 1213"/>
                    <a:gd name="T86" fmla="*/ 439 w 1124"/>
                    <a:gd name="T87" fmla="*/ 1179 h 1213"/>
                    <a:gd name="T88" fmla="*/ 431 w 1124"/>
                    <a:gd name="T89" fmla="*/ 1184 h 1213"/>
                    <a:gd name="T90" fmla="*/ 436 w 1124"/>
                    <a:gd name="T91" fmla="*/ 1213 h 1213"/>
                    <a:gd name="T92" fmla="*/ 483 w 1124"/>
                    <a:gd name="T93" fmla="*/ 1208 h 1213"/>
                    <a:gd name="T94" fmla="*/ 478 w 1124"/>
                    <a:gd name="T95" fmla="*/ 1179 h 1213"/>
                    <a:gd name="T96" fmla="*/ 475 w 1124"/>
                    <a:gd name="T97" fmla="*/ 1167 h 1213"/>
                    <a:gd name="T98" fmla="*/ 482 w 1124"/>
                    <a:gd name="T99" fmla="*/ 1131 h 1213"/>
                    <a:gd name="T100" fmla="*/ 582 w 1124"/>
                    <a:gd name="T101" fmla="*/ 1197 h 1213"/>
                    <a:gd name="T102" fmla="*/ 653 w 1124"/>
                    <a:gd name="T103" fmla="*/ 1213 h 1213"/>
                    <a:gd name="T104" fmla="*/ 668 w 1124"/>
                    <a:gd name="T105" fmla="*/ 1131 h 1213"/>
                    <a:gd name="T106" fmla="*/ 792 w 1124"/>
                    <a:gd name="T107" fmla="*/ 1198 h 1213"/>
                    <a:gd name="T108" fmla="*/ 944 w 1124"/>
                    <a:gd name="T109" fmla="*/ 1213 h 1213"/>
                    <a:gd name="T110" fmla="*/ 958 w 1124"/>
                    <a:gd name="T111" fmla="*/ 1131 h 1213"/>
                    <a:gd name="T112" fmla="*/ 1124 w 1124"/>
                    <a:gd name="T113" fmla="*/ 1105 h 1213"/>
                    <a:gd name="T114" fmla="*/ 1097 w 1124"/>
                    <a:gd name="T115" fmla="*/ 217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213">
                      <a:moveTo>
                        <a:pt x="1033" y="1017"/>
                      </a:moveTo>
                      <a:lnTo>
                        <a:pt x="1033" y="1017"/>
                      </a:lnTo>
                      <a:cubicBezTo>
                        <a:pt x="1033" y="1030"/>
                        <a:pt x="1022" y="1041"/>
                        <a:pt x="1009" y="1041"/>
                      </a:cubicBezTo>
                      <a:lnTo>
                        <a:pt x="876" y="1041"/>
                      </a:lnTo>
                      <a:cubicBezTo>
                        <a:pt x="862" y="1041"/>
                        <a:pt x="851" y="1030"/>
                        <a:pt x="851" y="1017"/>
                      </a:cubicBezTo>
                      <a:lnTo>
                        <a:pt x="851" y="332"/>
                      </a:lnTo>
                      <a:cubicBezTo>
                        <a:pt x="851" y="319"/>
                        <a:pt x="862" y="308"/>
                        <a:pt x="876" y="308"/>
                      </a:cubicBezTo>
                      <a:lnTo>
                        <a:pt x="1009" y="308"/>
                      </a:lnTo>
                      <a:cubicBezTo>
                        <a:pt x="1022" y="308"/>
                        <a:pt x="1033" y="319"/>
                        <a:pt x="1033" y="332"/>
                      </a:cubicBezTo>
                      <a:lnTo>
                        <a:pt x="1033" y="1017"/>
                      </a:lnTo>
                      <a:close/>
                      <a:moveTo>
                        <a:pt x="782" y="1017"/>
                      </a:moveTo>
                      <a:lnTo>
                        <a:pt x="782" y="1017"/>
                      </a:lnTo>
                      <a:cubicBezTo>
                        <a:pt x="782" y="1030"/>
                        <a:pt x="771" y="1041"/>
                        <a:pt x="757" y="1041"/>
                      </a:cubicBezTo>
                      <a:lnTo>
                        <a:pt x="624" y="1041"/>
                      </a:lnTo>
                      <a:cubicBezTo>
                        <a:pt x="611" y="1041"/>
                        <a:pt x="600" y="1030"/>
                        <a:pt x="600" y="1017"/>
                      </a:cubicBezTo>
                      <a:lnTo>
                        <a:pt x="600" y="332"/>
                      </a:lnTo>
                      <a:cubicBezTo>
                        <a:pt x="600" y="319"/>
                        <a:pt x="611" y="308"/>
                        <a:pt x="624" y="308"/>
                      </a:cubicBezTo>
                      <a:lnTo>
                        <a:pt x="757" y="308"/>
                      </a:lnTo>
                      <a:cubicBezTo>
                        <a:pt x="771" y="308"/>
                        <a:pt x="782" y="319"/>
                        <a:pt x="782" y="332"/>
                      </a:cubicBezTo>
                      <a:lnTo>
                        <a:pt x="782" y="1017"/>
                      </a:lnTo>
                      <a:close/>
                      <a:moveTo>
                        <a:pt x="530" y="1017"/>
                      </a:moveTo>
                      <a:lnTo>
                        <a:pt x="530" y="1017"/>
                      </a:lnTo>
                      <a:cubicBezTo>
                        <a:pt x="530" y="1030"/>
                        <a:pt x="519" y="1041"/>
                        <a:pt x="506" y="1041"/>
                      </a:cubicBezTo>
                      <a:lnTo>
                        <a:pt x="373" y="1041"/>
                      </a:lnTo>
                      <a:cubicBezTo>
                        <a:pt x="359" y="1041"/>
                        <a:pt x="348" y="1030"/>
                        <a:pt x="348" y="1017"/>
                      </a:cubicBezTo>
                      <a:lnTo>
                        <a:pt x="348" y="332"/>
                      </a:lnTo>
                      <a:cubicBezTo>
                        <a:pt x="348" y="319"/>
                        <a:pt x="359" y="308"/>
                        <a:pt x="373" y="308"/>
                      </a:cubicBezTo>
                      <a:lnTo>
                        <a:pt x="506" y="308"/>
                      </a:lnTo>
                      <a:cubicBezTo>
                        <a:pt x="519" y="308"/>
                        <a:pt x="530" y="319"/>
                        <a:pt x="530" y="332"/>
                      </a:cubicBezTo>
                      <a:lnTo>
                        <a:pt x="530" y="1017"/>
                      </a:lnTo>
                      <a:close/>
                      <a:moveTo>
                        <a:pt x="279" y="1017"/>
                      </a:moveTo>
                      <a:lnTo>
                        <a:pt x="279" y="1017"/>
                      </a:lnTo>
                      <a:cubicBezTo>
                        <a:pt x="279" y="1030"/>
                        <a:pt x="268" y="1041"/>
                        <a:pt x="254" y="1041"/>
                      </a:cubicBezTo>
                      <a:lnTo>
                        <a:pt x="121" y="1041"/>
                      </a:lnTo>
                      <a:cubicBezTo>
                        <a:pt x="108" y="1041"/>
                        <a:pt x="97" y="1030"/>
                        <a:pt x="97" y="1017"/>
                      </a:cubicBezTo>
                      <a:lnTo>
                        <a:pt x="97" y="332"/>
                      </a:lnTo>
                      <a:cubicBezTo>
                        <a:pt x="97" y="319"/>
                        <a:pt x="108" y="308"/>
                        <a:pt x="121" y="308"/>
                      </a:cubicBezTo>
                      <a:lnTo>
                        <a:pt x="254" y="308"/>
                      </a:lnTo>
                      <a:cubicBezTo>
                        <a:pt x="268" y="308"/>
                        <a:pt x="279" y="319"/>
                        <a:pt x="279" y="332"/>
                      </a:cubicBezTo>
                      <a:lnTo>
                        <a:pt x="279" y="1017"/>
                      </a:lnTo>
                      <a:close/>
                      <a:moveTo>
                        <a:pt x="1097" y="217"/>
                      </a:moveTo>
                      <a:lnTo>
                        <a:pt x="1097" y="217"/>
                      </a:lnTo>
                      <a:lnTo>
                        <a:pt x="953" y="217"/>
                      </a:lnTo>
                      <a:lnTo>
                        <a:pt x="953" y="0"/>
                      </a:lnTo>
                      <a:lnTo>
                        <a:pt x="882" y="0"/>
                      </a:lnTo>
                      <a:lnTo>
                        <a:pt x="882" y="217"/>
                      </a:lnTo>
                      <a:lnTo>
                        <a:pt x="676" y="217"/>
                      </a:lnTo>
                      <a:lnTo>
                        <a:pt x="676" y="107"/>
                      </a:lnTo>
                      <a:lnTo>
                        <a:pt x="625" y="107"/>
                      </a:lnTo>
                      <a:lnTo>
                        <a:pt x="625" y="217"/>
                      </a:lnTo>
                      <a:lnTo>
                        <a:pt x="524" y="217"/>
                      </a:lnTo>
                      <a:lnTo>
                        <a:pt x="524" y="107"/>
                      </a:lnTo>
                      <a:lnTo>
                        <a:pt x="473" y="107"/>
                      </a:lnTo>
                      <a:lnTo>
                        <a:pt x="473" y="217"/>
                      </a:lnTo>
                      <a:lnTo>
                        <a:pt x="373" y="217"/>
                      </a:lnTo>
                      <a:lnTo>
                        <a:pt x="373" y="107"/>
                      </a:lnTo>
                      <a:lnTo>
                        <a:pt x="322" y="107"/>
                      </a:lnTo>
                      <a:lnTo>
                        <a:pt x="322" y="217"/>
                      </a:lnTo>
                      <a:lnTo>
                        <a:pt x="222" y="217"/>
                      </a:lnTo>
                      <a:lnTo>
                        <a:pt x="222" y="107"/>
                      </a:lnTo>
                      <a:lnTo>
                        <a:pt x="171" y="107"/>
                      </a:lnTo>
                      <a:lnTo>
                        <a:pt x="171" y="217"/>
                      </a:lnTo>
                      <a:lnTo>
                        <a:pt x="26" y="217"/>
                      </a:lnTo>
                      <a:cubicBezTo>
                        <a:pt x="11" y="217"/>
                        <a:pt x="0" y="229"/>
                        <a:pt x="0" y="243"/>
                      </a:cubicBezTo>
                      <a:lnTo>
                        <a:pt x="0" y="1105"/>
                      </a:lnTo>
                      <a:cubicBezTo>
                        <a:pt x="0" y="1119"/>
                        <a:pt x="11" y="1131"/>
                        <a:pt x="26" y="1131"/>
                      </a:cubicBezTo>
                      <a:lnTo>
                        <a:pt x="128" y="1131"/>
                      </a:lnTo>
                      <a:lnTo>
                        <a:pt x="128" y="1168"/>
                      </a:lnTo>
                      <a:cubicBezTo>
                        <a:pt x="128" y="1171"/>
                        <a:pt x="131" y="1173"/>
                        <a:pt x="134" y="1173"/>
                      </a:cubicBezTo>
                      <a:lnTo>
                        <a:pt x="137" y="1173"/>
                      </a:lnTo>
                      <a:lnTo>
                        <a:pt x="137" y="1209"/>
                      </a:lnTo>
                      <a:cubicBezTo>
                        <a:pt x="137" y="1211"/>
                        <a:pt x="139" y="1213"/>
                        <a:pt x="141" y="1213"/>
                      </a:cubicBezTo>
                      <a:lnTo>
                        <a:pt x="167" y="1213"/>
                      </a:lnTo>
                      <a:cubicBezTo>
                        <a:pt x="169" y="1213"/>
                        <a:pt x="170" y="1211"/>
                        <a:pt x="170" y="1209"/>
                      </a:cubicBezTo>
                      <a:lnTo>
                        <a:pt x="170" y="1173"/>
                      </a:lnTo>
                      <a:lnTo>
                        <a:pt x="174" y="1173"/>
                      </a:lnTo>
                      <a:cubicBezTo>
                        <a:pt x="177" y="1173"/>
                        <a:pt x="179" y="1171"/>
                        <a:pt x="179" y="1168"/>
                      </a:cubicBezTo>
                      <a:lnTo>
                        <a:pt x="179" y="1131"/>
                      </a:lnTo>
                      <a:lnTo>
                        <a:pt x="289" y="1131"/>
                      </a:lnTo>
                      <a:lnTo>
                        <a:pt x="289" y="1209"/>
                      </a:lnTo>
                      <a:cubicBezTo>
                        <a:pt x="289" y="1211"/>
                        <a:pt x="290" y="1213"/>
                        <a:pt x="292" y="1213"/>
                      </a:cubicBezTo>
                      <a:lnTo>
                        <a:pt x="318" y="1213"/>
                      </a:lnTo>
                      <a:cubicBezTo>
                        <a:pt x="320" y="1213"/>
                        <a:pt x="322" y="1211"/>
                        <a:pt x="322" y="1209"/>
                      </a:cubicBezTo>
                      <a:lnTo>
                        <a:pt x="322" y="1131"/>
                      </a:lnTo>
                      <a:lnTo>
                        <a:pt x="431" y="1131"/>
                      </a:lnTo>
                      <a:lnTo>
                        <a:pt x="431" y="1167"/>
                      </a:lnTo>
                      <a:lnTo>
                        <a:pt x="439" y="1167"/>
                      </a:lnTo>
                      <a:lnTo>
                        <a:pt x="439" y="1179"/>
                      </a:lnTo>
                      <a:lnTo>
                        <a:pt x="436" y="1179"/>
                      </a:lnTo>
                      <a:cubicBezTo>
                        <a:pt x="433" y="1179"/>
                        <a:pt x="431" y="1181"/>
                        <a:pt x="431" y="1184"/>
                      </a:cubicBezTo>
                      <a:lnTo>
                        <a:pt x="431" y="1208"/>
                      </a:lnTo>
                      <a:cubicBezTo>
                        <a:pt x="431" y="1210"/>
                        <a:pt x="433" y="1213"/>
                        <a:pt x="436" y="1213"/>
                      </a:cubicBezTo>
                      <a:lnTo>
                        <a:pt x="478" y="1213"/>
                      </a:lnTo>
                      <a:cubicBezTo>
                        <a:pt x="480" y="1213"/>
                        <a:pt x="483" y="1210"/>
                        <a:pt x="483" y="1208"/>
                      </a:cubicBezTo>
                      <a:lnTo>
                        <a:pt x="483" y="1184"/>
                      </a:lnTo>
                      <a:cubicBezTo>
                        <a:pt x="483" y="1181"/>
                        <a:pt x="480" y="1179"/>
                        <a:pt x="478" y="1179"/>
                      </a:cubicBezTo>
                      <a:lnTo>
                        <a:pt x="475" y="1179"/>
                      </a:lnTo>
                      <a:lnTo>
                        <a:pt x="475" y="1167"/>
                      </a:lnTo>
                      <a:lnTo>
                        <a:pt x="482" y="1167"/>
                      </a:lnTo>
                      <a:lnTo>
                        <a:pt x="482" y="1131"/>
                      </a:lnTo>
                      <a:lnTo>
                        <a:pt x="582" y="1131"/>
                      </a:lnTo>
                      <a:lnTo>
                        <a:pt x="582" y="1197"/>
                      </a:lnTo>
                      <a:cubicBezTo>
                        <a:pt x="582" y="1206"/>
                        <a:pt x="589" y="1213"/>
                        <a:pt x="598" y="1213"/>
                      </a:cubicBezTo>
                      <a:lnTo>
                        <a:pt x="653" y="1213"/>
                      </a:lnTo>
                      <a:cubicBezTo>
                        <a:pt x="661" y="1213"/>
                        <a:pt x="668" y="1206"/>
                        <a:pt x="668" y="1197"/>
                      </a:cubicBezTo>
                      <a:lnTo>
                        <a:pt x="668" y="1131"/>
                      </a:lnTo>
                      <a:lnTo>
                        <a:pt x="792" y="1131"/>
                      </a:lnTo>
                      <a:lnTo>
                        <a:pt x="792" y="1198"/>
                      </a:lnTo>
                      <a:cubicBezTo>
                        <a:pt x="792" y="1206"/>
                        <a:pt x="799" y="1213"/>
                        <a:pt x="807" y="1213"/>
                      </a:cubicBezTo>
                      <a:lnTo>
                        <a:pt x="944" y="1213"/>
                      </a:lnTo>
                      <a:cubicBezTo>
                        <a:pt x="951" y="1213"/>
                        <a:pt x="958" y="1206"/>
                        <a:pt x="958" y="1198"/>
                      </a:cubicBezTo>
                      <a:lnTo>
                        <a:pt x="958" y="1131"/>
                      </a:lnTo>
                      <a:lnTo>
                        <a:pt x="1097" y="1131"/>
                      </a:lnTo>
                      <a:cubicBezTo>
                        <a:pt x="1112" y="1131"/>
                        <a:pt x="1124" y="1119"/>
                        <a:pt x="1124" y="1105"/>
                      </a:cubicBezTo>
                      <a:lnTo>
                        <a:pt x="1124" y="243"/>
                      </a:lnTo>
                      <a:cubicBezTo>
                        <a:pt x="1124" y="229"/>
                        <a:pt x="1112" y="217"/>
                        <a:pt x="1097" y="217"/>
                      </a:cubicBezTo>
                      <a:close/>
                    </a:path>
                  </a:pathLst>
                </a:custGeom>
                <a:solidFill>
                  <a:srgbClr val="B8D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5" name="Freeform 61"/>
                <p:cNvSpPr>
                  <a:spLocks noEditPoints="1"/>
                </p:cNvSpPr>
                <p:nvPr/>
              </p:nvSpPr>
              <p:spPr bwMode="auto">
                <a:xfrm>
                  <a:off x="1959" y="937"/>
                  <a:ext cx="87" cy="107"/>
                </a:xfrm>
                <a:custGeom>
                  <a:avLst/>
                  <a:gdLst>
                    <a:gd name="T0" fmla="*/ 282 w 312"/>
                    <a:gd name="T1" fmla="*/ 352 h 382"/>
                    <a:gd name="T2" fmla="*/ 282 w 312"/>
                    <a:gd name="T3" fmla="*/ 352 h 382"/>
                    <a:gd name="T4" fmla="*/ 30 w 312"/>
                    <a:gd name="T5" fmla="*/ 352 h 382"/>
                    <a:gd name="T6" fmla="*/ 30 w 312"/>
                    <a:gd name="T7" fmla="*/ 156 h 382"/>
                    <a:gd name="T8" fmla="*/ 58 w 312"/>
                    <a:gd name="T9" fmla="*/ 156 h 382"/>
                    <a:gd name="T10" fmla="*/ 58 w 312"/>
                    <a:gd name="T11" fmla="*/ 128 h 382"/>
                    <a:gd name="T12" fmla="*/ 156 w 312"/>
                    <a:gd name="T13" fmla="*/ 30 h 382"/>
                    <a:gd name="T14" fmla="*/ 254 w 312"/>
                    <a:gd name="T15" fmla="*/ 128 h 382"/>
                    <a:gd name="T16" fmla="*/ 254 w 312"/>
                    <a:gd name="T17" fmla="*/ 156 h 382"/>
                    <a:gd name="T18" fmla="*/ 282 w 312"/>
                    <a:gd name="T19" fmla="*/ 156 h 382"/>
                    <a:gd name="T20" fmla="*/ 282 w 312"/>
                    <a:gd name="T21" fmla="*/ 352 h 382"/>
                    <a:gd name="T22" fmla="*/ 284 w 312"/>
                    <a:gd name="T23" fmla="*/ 126 h 382"/>
                    <a:gd name="T24" fmla="*/ 284 w 312"/>
                    <a:gd name="T25" fmla="*/ 126 h 382"/>
                    <a:gd name="T26" fmla="*/ 156 w 312"/>
                    <a:gd name="T27" fmla="*/ 0 h 382"/>
                    <a:gd name="T28" fmla="*/ 28 w 312"/>
                    <a:gd name="T29" fmla="*/ 126 h 382"/>
                    <a:gd name="T30" fmla="*/ 0 w 312"/>
                    <a:gd name="T31" fmla="*/ 126 h 382"/>
                    <a:gd name="T32" fmla="*/ 0 w 312"/>
                    <a:gd name="T33" fmla="*/ 382 h 382"/>
                    <a:gd name="T34" fmla="*/ 312 w 312"/>
                    <a:gd name="T35" fmla="*/ 382 h 382"/>
                    <a:gd name="T36" fmla="*/ 312 w 312"/>
                    <a:gd name="T37" fmla="*/ 126 h 382"/>
                    <a:gd name="T38" fmla="*/ 284 w 312"/>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4" y="126"/>
                      </a:moveTo>
                      <a:lnTo>
                        <a:pt x="284" y="126"/>
                      </a:lnTo>
                      <a:cubicBezTo>
                        <a:pt x="283" y="56"/>
                        <a:pt x="226" y="0"/>
                        <a:pt x="156" y="0"/>
                      </a:cubicBezTo>
                      <a:cubicBezTo>
                        <a:pt x="86" y="0"/>
                        <a:pt x="29" y="56"/>
                        <a:pt x="28" y="126"/>
                      </a:cubicBezTo>
                      <a:lnTo>
                        <a:pt x="0" y="126"/>
                      </a:lnTo>
                      <a:lnTo>
                        <a:pt x="0" y="382"/>
                      </a:lnTo>
                      <a:lnTo>
                        <a:pt x="312" y="382"/>
                      </a:lnTo>
                      <a:lnTo>
                        <a:pt x="312" y="126"/>
                      </a:lnTo>
                      <a:lnTo>
                        <a:pt x="284"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62"/>
                <p:cNvSpPr>
                  <a:spLocks noEditPoints="1"/>
                </p:cNvSpPr>
                <p:nvPr/>
              </p:nvSpPr>
              <p:spPr bwMode="auto">
                <a:xfrm>
                  <a:off x="1968" y="946"/>
                  <a:ext cx="70" cy="90"/>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7" name="Freeform 63"/>
                <p:cNvSpPr>
                  <a:spLocks/>
                </p:cNvSpPr>
                <p:nvPr/>
              </p:nvSpPr>
              <p:spPr bwMode="auto">
                <a:xfrm>
                  <a:off x="1983" y="953"/>
                  <a:ext cx="39" cy="28"/>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9" y="0"/>
                        <a:pt x="140" y="31"/>
                        <a:pt x="140" y="70"/>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Freeform 64"/>
                <p:cNvSpPr>
                  <a:spLocks/>
                </p:cNvSpPr>
                <p:nvPr/>
              </p:nvSpPr>
              <p:spPr bwMode="auto">
                <a:xfrm>
                  <a:off x="1999" y="969"/>
                  <a:ext cx="8" cy="1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2" y="0"/>
                        <a:pt x="28" y="6"/>
                        <a:pt x="28" y="14"/>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9" name="Freeform 65"/>
                <p:cNvSpPr>
                  <a:spLocks noEditPoints="1"/>
                </p:cNvSpPr>
                <p:nvPr/>
              </p:nvSpPr>
              <p:spPr bwMode="auto">
                <a:xfrm>
                  <a:off x="1975" y="989"/>
                  <a:ext cx="55" cy="39"/>
                </a:xfrm>
                <a:custGeom>
                  <a:avLst/>
                  <a:gdLst>
                    <a:gd name="T0" fmla="*/ 94 w 196"/>
                    <a:gd name="T1" fmla="*/ 109 h 140"/>
                    <a:gd name="T2" fmla="*/ 94 w 196"/>
                    <a:gd name="T3" fmla="*/ 109 h 140"/>
                    <a:gd name="T4" fmla="*/ 59 w 196"/>
                    <a:gd name="T5" fmla="*/ 66 h 140"/>
                    <a:gd name="T6" fmla="*/ 103 w 196"/>
                    <a:gd name="T7" fmla="*/ 32 h 140"/>
                    <a:gd name="T8" fmla="*/ 137 w 196"/>
                    <a:gd name="T9" fmla="*/ 75 h 140"/>
                    <a:gd name="T10" fmla="*/ 94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4" y="109"/>
                      </a:moveTo>
                      <a:lnTo>
                        <a:pt x="94" y="109"/>
                      </a:lnTo>
                      <a:lnTo>
                        <a:pt x="59" y="66"/>
                      </a:lnTo>
                      <a:lnTo>
                        <a:pt x="103" y="32"/>
                      </a:lnTo>
                      <a:lnTo>
                        <a:pt x="137" y="75"/>
                      </a:lnTo>
                      <a:lnTo>
                        <a:pt x="94"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0" name="Freeform 66"/>
                <p:cNvSpPr>
                  <a:spLocks/>
                </p:cNvSpPr>
                <p:nvPr/>
              </p:nvSpPr>
              <p:spPr bwMode="auto">
                <a:xfrm>
                  <a:off x="1992" y="998"/>
                  <a:ext cx="22" cy="21"/>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1" name="Freeform 67"/>
                <p:cNvSpPr>
                  <a:spLocks noEditPoints="1"/>
                </p:cNvSpPr>
                <p:nvPr/>
              </p:nvSpPr>
              <p:spPr bwMode="auto">
                <a:xfrm>
                  <a:off x="2046" y="962"/>
                  <a:ext cx="72" cy="71"/>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88" name="Group 187"/>
            <p:cNvGrpSpPr/>
            <p:nvPr/>
          </p:nvGrpSpPr>
          <p:grpSpPr>
            <a:xfrm>
              <a:off x="1181873" y="1383698"/>
              <a:ext cx="3033711" cy="421071"/>
              <a:chOff x="1166513" y="1434563"/>
              <a:chExt cx="2991099" cy="415157"/>
            </a:xfrm>
          </p:grpSpPr>
          <p:cxnSp>
            <p:nvCxnSpPr>
              <p:cNvPr id="257" name="Straight Connector 256"/>
              <p:cNvCxnSpPr/>
              <p:nvPr/>
            </p:nvCxnSpPr>
            <p:spPr>
              <a:xfrm>
                <a:off x="1166513" y="1434563"/>
                <a:ext cx="858056"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024569" y="1434563"/>
                <a:ext cx="359920" cy="407226"/>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2384489" y="1841789"/>
                <a:ext cx="1773123" cy="7931"/>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952140" y="1434563"/>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1174828" y="832965"/>
              <a:ext cx="1422527" cy="434577"/>
              <a:chOff x="1159567" y="891566"/>
              <a:chExt cx="1402546" cy="428473"/>
            </a:xfrm>
          </p:grpSpPr>
          <p:cxnSp>
            <p:nvCxnSpPr>
              <p:cNvPr id="249" name="Straight Connector 248"/>
              <p:cNvCxnSpPr/>
              <p:nvPr/>
            </p:nvCxnSpPr>
            <p:spPr>
              <a:xfrm>
                <a:off x="1159567" y="891566"/>
                <a:ext cx="611445" cy="757"/>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1769998" y="892281"/>
                <a:ext cx="364958" cy="419004"/>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2143099" y="1320039"/>
                <a:ext cx="419014" cy="0"/>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1697569" y="891566"/>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99" name="Group 198"/>
            <p:cNvGrpSpPr/>
            <p:nvPr/>
          </p:nvGrpSpPr>
          <p:grpSpPr>
            <a:xfrm>
              <a:off x="1181873" y="1816688"/>
              <a:ext cx="1407753" cy="601913"/>
              <a:chOff x="1166513" y="1861471"/>
              <a:chExt cx="1387980" cy="593459"/>
            </a:xfrm>
          </p:grpSpPr>
          <p:cxnSp>
            <p:nvCxnSpPr>
              <p:cNvPr id="234" name="Straight Connector 233"/>
              <p:cNvCxnSpPr/>
              <p:nvPr/>
            </p:nvCxnSpPr>
            <p:spPr>
              <a:xfrm>
                <a:off x="1727499" y="1878169"/>
                <a:ext cx="382863" cy="561499"/>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2128206" y="2454904"/>
                <a:ext cx="426287" cy="0"/>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166513" y="1864932"/>
                <a:ext cx="560985"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2114215" y="2454930"/>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727498" y="1861471"/>
                <a:ext cx="57536" cy="96878"/>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200" name="Group 199"/>
            <p:cNvGrpSpPr/>
            <p:nvPr/>
          </p:nvGrpSpPr>
          <p:grpSpPr>
            <a:xfrm>
              <a:off x="1181873" y="2949975"/>
              <a:ext cx="1403889" cy="477975"/>
              <a:chOff x="1166513" y="2907434"/>
              <a:chExt cx="1384170" cy="471261"/>
            </a:xfrm>
          </p:grpSpPr>
          <p:cxnSp>
            <p:nvCxnSpPr>
              <p:cNvPr id="229" name="Straight Connector 228"/>
              <p:cNvCxnSpPr/>
              <p:nvPr/>
            </p:nvCxnSpPr>
            <p:spPr>
              <a:xfrm>
                <a:off x="1166513" y="3378695"/>
                <a:ext cx="560985"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1727498" y="2912492"/>
                <a:ext cx="381502" cy="461182"/>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2117043" y="2907434"/>
                <a:ext cx="433640" cy="2185"/>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1655069" y="3374574"/>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2024569" y="2920622"/>
                <a:ext cx="79768" cy="97054"/>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201" name="Group 200"/>
            <p:cNvGrpSpPr/>
            <p:nvPr/>
          </p:nvGrpSpPr>
          <p:grpSpPr>
            <a:xfrm>
              <a:off x="1181873" y="2988469"/>
              <a:ext cx="5059464" cy="842532"/>
              <a:chOff x="1166513" y="3016794"/>
              <a:chExt cx="4988398" cy="830698"/>
            </a:xfrm>
          </p:grpSpPr>
          <p:grpSp>
            <p:nvGrpSpPr>
              <p:cNvPr id="214" name="Group 213"/>
              <p:cNvGrpSpPr/>
              <p:nvPr/>
            </p:nvGrpSpPr>
            <p:grpSpPr>
              <a:xfrm>
                <a:off x="1166513" y="3346163"/>
                <a:ext cx="4537096" cy="501329"/>
                <a:chOff x="3190485" y="4989830"/>
                <a:chExt cx="2722005" cy="535196"/>
              </a:xfrm>
            </p:grpSpPr>
            <p:cxnSp>
              <p:nvCxnSpPr>
                <p:cNvPr id="225" name="Straight Connector 224"/>
                <p:cNvCxnSpPr/>
                <p:nvPr/>
              </p:nvCxnSpPr>
              <p:spPr>
                <a:xfrm>
                  <a:off x="3190485" y="5525026"/>
                  <a:ext cx="748630"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3939115" y="4989830"/>
                  <a:ext cx="363645" cy="521961"/>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4302760" y="4989831"/>
                  <a:ext cx="1609730" cy="0"/>
                </a:xfrm>
                <a:prstGeom prst="line">
                  <a:avLst/>
                </a:prstGeom>
                <a:ln w="38100" cap="rnd" cmpd="sng">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15" name="Straight Connector 214"/>
              <p:cNvCxnSpPr/>
              <p:nvPr/>
            </p:nvCxnSpPr>
            <p:spPr>
              <a:xfrm flipV="1">
                <a:off x="5709756" y="3016794"/>
                <a:ext cx="445155" cy="326056"/>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5637226" y="3346165"/>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2338106" y="3840121"/>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2935266" y="3345425"/>
                <a:ext cx="89231" cy="68502"/>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202" name="Group 201"/>
            <p:cNvGrpSpPr/>
            <p:nvPr/>
          </p:nvGrpSpPr>
          <p:grpSpPr>
            <a:xfrm>
              <a:off x="3329444" y="1296055"/>
              <a:ext cx="2920737" cy="290266"/>
              <a:chOff x="3283919" y="1348151"/>
              <a:chExt cx="2879712" cy="286189"/>
            </a:xfrm>
          </p:grpSpPr>
          <p:cxnSp>
            <p:nvCxnSpPr>
              <p:cNvPr id="209" name="Straight Connector 208"/>
              <p:cNvCxnSpPr/>
              <p:nvPr/>
            </p:nvCxnSpPr>
            <p:spPr>
              <a:xfrm>
                <a:off x="3283919" y="1348604"/>
                <a:ext cx="2399605" cy="0"/>
              </a:xfrm>
              <a:prstGeom prst="line">
                <a:avLst/>
              </a:prstGeom>
              <a:ln w="38100" cap="rnd" cmpd="sng">
                <a:solidFill>
                  <a:srgbClr val="FFFFFF"/>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5688681" y="1348151"/>
                <a:ext cx="474950" cy="286189"/>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5601011" y="1348604"/>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pic>
          <p:nvPicPr>
            <p:cNvPr id="203" name="Picture 202" descr="Embedded Thing.ai"/>
            <p:cNvPicPr>
              <a:picLocks noChangeAspect="1"/>
            </p:cNvPicPr>
            <p:nvPr/>
          </p:nvPicPr>
          <p:blipFill rotWithShape="1">
            <a:blip r:embed="rId13">
              <a:duotone>
                <a:schemeClr val="accent3">
                  <a:shade val="45000"/>
                  <a:satMod val="135000"/>
                </a:schemeClr>
                <a:prstClr val="white"/>
              </a:duotone>
              <a:lum bright="11000" contrast="19000"/>
              <a:extLst>
                <a:ext uri="{28A0092B-C50C-407E-A947-70E740481C1C}">
                  <a14:useLocalDpi xmlns:a14="http://schemas.microsoft.com/office/drawing/2010/main" val="0"/>
                </a:ext>
              </a:extLst>
            </a:blip>
            <a:srcRect l="40083" t="42505" r="44917" b="44995"/>
            <a:stretch/>
          </p:blipFill>
          <p:spPr>
            <a:xfrm>
              <a:off x="785604" y="3979181"/>
              <a:ext cx="396510" cy="330425"/>
            </a:xfrm>
            <a:prstGeom prst="rect">
              <a:avLst/>
            </a:prstGeom>
            <a:ln>
              <a:noFill/>
            </a:ln>
          </p:spPr>
        </p:pic>
        <p:pic>
          <p:nvPicPr>
            <p:cNvPr id="204" name="Picture 203" descr="Embedded Thing.ai"/>
            <p:cNvPicPr>
              <a:picLocks noChangeAspect="1"/>
            </p:cNvPicPr>
            <p:nvPr/>
          </p:nvPicPr>
          <p:blipFill rotWithShape="1">
            <a:blip r:embed="rId13">
              <a:duotone>
                <a:schemeClr val="accent3">
                  <a:shade val="45000"/>
                  <a:satMod val="135000"/>
                </a:schemeClr>
                <a:prstClr val="white"/>
              </a:duotone>
              <a:lum bright="11000" contrast="19000"/>
              <a:extLst>
                <a:ext uri="{28A0092B-C50C-407E-A947-70E740481C1C}">
                  <a14:useLocalDpi xmlns:a14="http://schemas.microsoft.com/office/drawing/2010/main" val="0"/>
                </a:ext>
              </a:extLst>
            </a:blip>
            <a:srcRect l="40083" t="42505" r="44917" b="44995"/>
            <a:stretch/>
          </p:blipFill>
          <p:spPr>
            <a:xfrm>
              <a:off x="785604" y="1371754"/>
              <a:ext cx="396510" cy="330425"/>
            </a:xfrm>
            <a:prstGeom prst="rect">
              <a:avLst/>
            </a:prstGeom>
            <a:ln>
              <a:noFill/>
            </a:ln>
          </p:spPr>
        </p:pic>
        <p:pic>
          <p:nvPicPr>
            <p:cNvPr id="208" name="Picture 207"/>
            <p:cNvPicPr>
              <a:picLocks noChangeAspect="1"/>
            </p:cNvPicPr>
            <p:nvPr/>
          </p:nvPicPr>
          <p:blipFill>
            <a:blip r:embed="rId11"/>
            <a:stretch>
              <a:fillRect/>
            </a:stretch>
          </p:blipFill>
          <p:spPr>
            <a:xfrm>
              <a:off x="5068805" y="1923526"/>
              <a:ext cx="185644" cy="183295"/>
            </a:xfrm>
            <a:prstGeom prst="rect">
              <a:avLst/>
            </a:prstGeom>
          </p:spPr>
        </p:pic>
      </p:grpSp>
      <p:grpSp>
        <p:nvGrpSpPr>
          <p:cNvPr id="4" name="Group 3"/>
          <p:cNvGrpSpPr/>
          <p:nvPr/>
        </p:nvGrpSpPr>
        <p:grpSpPr>
          <a:xfrm>
            <a:off x="1189410" y="4444322"/>
            <a:ext cx="281279" cy="103146"/>
            <a:chOff x="1572290" y="4263810"/>
            <a:chExt cx="380350" cy="139476"/>
          </a:xfrm>
        </p:grpSpPr>
        <p:pic>
          <p:nvPicPr>
            <p:cNvPr id="359" name="Picture 358"/>
            <p:cNvPicPr>
              <a:picLocks noChangeAspect="1"/>
            </p:cNvPicPr>
            <p:nvPr/>
          </p:nvPicPr>
          <p:blipFill>
            <a:blip r:embed="rId11"/>
            <a:stretch>
              <a:fillRect/>
            </a:stretch>
          </p:blipFill>
          <p:spPr>
            <a:xfrm>
              <a:off x="1814132" y="4266532"/>
              <a:ext cx="138508" cy="136754"/>
            </a:xfrm>
            <a:prstGeom prst="rect">
              <a:avLst/>
            </a:prstGeom>
          </p:spPr>
        </p:pic>
        <p:sp>
          <p:nvSpPr>
            <p:cNvPr id="360" name="Freeform 62"/>
            <p:cNvSpPr>
              <a:spLocks noEditPoints="1"/>
            </p:cNvSpPr>
            <p:nvPr/>
          </p:nvSpPr>
          <p:spPr bwMode="auto">
            <a:xfrm>
              <a:off x="1572290" y="4263810"/>
              <a:ext cx="103992" cy="133703"/>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1" name="Freeform 66"/>
            <p:cNvSpPr>
              <a:spLocks/>
            </p:cNvSpPr>
            <p:nvPr/>
          </p:nvSpPr>
          <p:spPr bwMode="auto">
            <a:xfrm>
              <a:off x="1607944" y="4341061"/>
              <a:ext cx="32683" cy="31197"/>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2" name="Freeform 67"/>
            <p:cNvSpPr>
              <a:spLocks noEditPoints="1"/>
            </p:cNvSpPr>
            <p:nvPr/>
          </p:nvSpPr>
          <p:spPr bwMode="auto">
            <a:xfrm>
              <a:off x="1688166" y="4287579"/>
              <a:ext cx="106963" cy="105477"/>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63" name="Group 362"/>
          <p:cNvGrpSpPr/>
          <p:nvPr/>
        </p:nvGrpSpPr>
        <p:grpSpPr>
          <a:xfrm>
            <a:off x="1196386" y="1905542"/>
            <a:ext cx="281279" cy="103146"/>
            <a:chOff x="1572290" y="4263810"/>
            <a:chExt cx="380350" cy="139476"/>
          </a:xfrm>
        </p:grpSpPr>
        <p:pic>
          <p:nvPicPr>
            <p:cNvPr id="364" name="Picture 363"/>
            <p:cNvPicPr>
              <a:picLocks noChangeAspect="1"/>
            </p:cNvPicPr>
            <p:nvPr/>
          </p:nvPicPr>
          <p:blipFill>
            <a:blip r:embed="rId11"/>
            <a:stretch>
              <a:fillRect/>
            </a:stretch>
          </p:blipFill>
          <p:spPr>
            <a:xfrm>
              <a:off x="1814132" y="4266532"/>
              <a:ext cx="138508" cy="136754"/>
            </a:xfrm>
            <a:prstGeom prst="rect">
              <a:avLst/>
            </a:prstGeom>
          </p:spPr>
        </p:pic>
        <p:sp>
          <p:nvSpPr>
            <p:cNvPr id="365" name="Freeform 62"/>
            <p:cNvSpPr>
              <a:spLocks noEditPoints="1"/>
            </p:cNvSpPr>
            <p:nvPr/>
          </p:nvSpPr>
          <p:spPr bwMode="auto">
            <a:xfrm>
              <a:off x="1572290" y="4263810"/>
              <a:ext cx="103992" cy="133703"/>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6" name="Freeform 66"/>
            <p:cNvSpPr>
              <a:spLocks/>
            </p:cNvSpPr>
            <p:nvPr/>
          </p:nvSpPr>
          <p:spPr bwMode="auto">
            <a:xfrm>
              <a:off x="1607944" y="4341061"/>
              <a:ext cx="32683" cy="31197"/>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7" name="Freeform 67"/>
            <p:cNvSpPr>
              <a:spLocks noEditPoints="1"/>
            </p:cNvSpPr>
            <p:nvPr/>
          </p:nvSpPr>
          <p:spPr bwMode="auto">
            <a:xfrm>
              <a:off x="1688166" y="4287579"/>
              <a:ext cx="106963" cy="105477"/>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68" name="Group 367"/>
          <p:cNvGrpSpPr/>
          <p:nvPr/>
        </p:nvGrpSpPr>
        <p:grpSpPr>
          <a:xfrm>
            <a:off x="313395" y="501187"/>
            <a:ext cx="8554378" cy="295949"/>
            <a:chOff x="266037" y="4385807"/>
            <a:chExt cx="8727538" cy="301940"/>
          </a:xfrm>
        </p:grpSpPr>
        <p:sp>
          <p:nvSpPr>
            <p:cNvPr id="369" name="Rectangle 368"/>
            <p:cNvSpPr/>
            <p:nvPr/>
          </p:nvSpPr>
          <p:spPr>
            <a:xfrm>
              <a:off x="266037" y="4406649"/>
              <a:ext cx="8574835" cy="244548"/>
            </a:xfrm>
            <a:prstGeom prst="rect">
              <a:avLst/>
            </a:prstGeom>
            <a:solidFill>
              <a:srgbClr val="00A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0" name="Rectangle 369"/>
            <p:cNvSpPr/>
            <p:nvPr/>
          </p:nvSpPr>
          <p:spPr>
            <a:xfrm>
              <a:off x="4960605" y="4406648"/>
              <a:ext cx="4032970" cy="244548"/>
            </a:xfrm>
            <a:prstGeom prst="rect">
              <a:avLst/>
            </a:prstGeom>
            <a:solidFill>
              <a:srgbClr val="25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1" name="TextBox 370"/>
            <p:cNvSpPr txBox="1"/>
            <p:nvPr/>
          </p:nvSpPr>
          <p:spPr>
            <a:xfrm>
              <a:off x="314804" y="4385807"/>
              <a:ext cx="1073184" cy="292026"/>
            </a:xfrm>
            <a:prstGeom prst="rect">
              <a:avLst/>
            </a:prstGeom>
            <a:noFill/>
          </p:spPr>
          <p:txBody>
            <a:bodyPr wrap="none" rtlCol="0">
              <a:spAutoFit/>
            </a:bodyPr>
            <a:lstStyle/>
            <a:p>
              <a:pPr>
                <a:lnSpc>
                  <a:spcPct val="90000"/>
                </a:lnSpc>
                <a:spcBef>
                  <a:spcPts val="100"/>
                </a:spcBef>
                <a:spcAft>
                  <a:spcPts val="100"/>
                </a:spcAft>
              </a:pPr>
              <a:r>
                <a:rPr lang="en-US" sz="1400" dirty="0" smtClean="0">
                  <a:solidFill>
                    <a:srgbClr val="FFFFFF"/>
                  </a:solidFill>
                  <a:latin typeface="+mn-lt"/>
                </a:rPr>
                <a:t>Edge/Field</a:t>
              </a:r>
            </a:p>
          </p:txBody>
        </p:sp>
        <p:sp>
          <p:nvSpPr>
            <p:cNvPr id="372" name="TextBox 371"/>
            <p:cNvSpPr txBox="1"/>
            <p:nvPr/>
          </p:nvSpPr>
          <p:spPr>
            <a:xfrm>
              <a:off x="6813903" y="4385807"/>
              <a:ext cx="708478" cy="292026"/>
            </a:xfrm>
            <a:prstGeom prst="rect">
              <a:avLst/>
            </a:prstGeom>
            <a:noFill/>
          </p:spPr>
          <p:txBody>
            <a:bodyPr wrap="none" rtlCol="0">
              <a:spAutoFit/>
            </a:bodyPr>
            <a:lstStyle/>
            <a:p>
              <a:pPr>
                <a:lnSpc>
                  <a:spcPct val="90000"/>
                </a:lnSpc>
                <a:spcBef>
                  <a:spcPts val="100"/>
                </a:spcBef>
                <a:spcAft>
                  <a:spcPts val="100"/>
                </a:spcAft>
              </a:pPr>
              <a:r>
                <a:rPr lang="en-US" sz="1400" b="1" dirty="0" smtClean="0">
                  <a:solidFill>
                    <a:srgbClr val="FFFFFF"/>
                  </a:solidFill>
                  <a:latin typeface="Museo Sans For Dell"/>
                </a:rPr>
                <a:t>Cloud</a:t>
              </a:r>
            </a:p>
          </p:txBody>
        </p:sp>
        <p:sp>
          <p:nvSpPr>
            <p:cNvPr id="373" name="Rectangle 372"/>
            <p:cNvSpPr/>
            <p:nvPr/>
          </p:nvSpPr>
          <p:spPr>
            <a:xfrm>
              <a:off x="1493603" y="4406650"/>
              <a:ext cx="3714122" cy="244547"/>
            </a:xfrm>
            <a:prstGeom prst="rect">
              <a:avLst/>
            </a:prstGeom>
            <a:solidFill>
              <a:srgbClr val="09B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4" name="Right Triangle 373"/>
            <p:cNvSpPr/>
            <p:nvPr/>
          </p:nvSpPr>
          <p:spPr>
            <a:xfrm rot="10800000">
              <a:off x="1250513" y="4406109"/>
              <a:ext cx="242297" cy="253120"/>
            </a:xfrm>
            <a:prstGeom prst="rtTriangle">
              <a:avLst/>
            </a:prstGeom>
            <a:solidFill>
              <a:srgbClr val="09B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5" name="Right Triangle 374"/>
            <p:cNvSpPr/>
            <p:nvPr/>
          </p:nvSpPr>
          <p:spPr>
            <a:xfrm>
              <a:off x="6154063" y="4398617"/>
              <a:ext cx="242865" cy="252579"/>
            </a:xfrm>
            <a:prstGeom prst="rtTriangle">
              <a:avLst/>
            </a:prstGeom>
            <a:solidFill>
              <a:srgbClr val="09B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6" name="Rectangle 375"/>
            <p:cNvSpPr/>
            <p:nvPr/>
          </p:nvSpPr>
          <p:spPr>
            <a:xfrm>
              <a:off x="5207457" y="4406649"/>
              <a:ext cx="952134" cy="244548"/>
            </a:xfrm>
            <a:prstGeom prst="rect">
              <a:avLst/>
            </a:prstGeom>
            <a:solidFill>
              <a:srgbClr val="09B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7" name="TextBox 376"/>
            <p:cNvSpPr txBox="1"/>
            <p:nvPr/>
          </p:nvSpPr>
          <p:spPr>
            <a:xfrm>
              <a:off x="3641506" y="4395721"/>
              <a:ext cx="502411" cy="292026"/>
            </a:xfrm>
            <a:prstGeom prst="rect">
              <a:avLst/>
            </a:prstGeom>
            <a:noFill/>
          </p:spPr>
          <p:txBody>
            <a:bodyPr wrap="none" rtlCol="0">
              <a:spAutoFit/>
            </a:bodyPr>
            <a:lstStyle/>
            <a:p>
              <a:pPr>
                <a:lnSpc>
                  <a:spcPct val="90000"/>
                </a:lnSpc>
                <a:spcBef>
                  <a:spcPts val="100"/>
                </a:spcBef>
                <a:spcAft>
                  <a:spcPts val="100"/>
                </a:spcAft>
              </a:pPr>
              <a:r>
                <a:rPr lang="en-US" sz="1400" dirty="0" smtClean="0">
                  <a:solidFill>
                    <a:srgbClr val="FFFFFF"/>
                  </a:solidFill>
                  <a:latin typeface="+mn-lt"/>
                </a:rPr>
                <a:t>Fog</a:t>
              </a:r>
            </a:p>
          </p:txBody>
        </p:sp>
      </p:grpSp>
      <p:sp>
        <p:nvSpPr>
          <p:cNvPr id="5" name="TextBox 4"/>
          <p:cNvSpPr txBox="1"/>
          <p:nvPr/>
        </p:nvSpPr>
        <p:spPr>
          <a:xfrm>
            <a:off x="2591048" y="1090326"/>
            <a:ext cx="1414385" cy="261610"/>
          </a:xfrm>
          <a:prstGeom prst="rect">
            <a:avLst/>
          </a:prstGeom>
          <a:noFill/>
        </p:spPr>
        <p:txBody>
          <a:bodyPr wrap="square" rtlCol="0">
            <a:spAutoFit/>
          </a:bodyPr>
          <a:lstStyle/>
          <a:p>
            <a:pPr>
              <a:spcBef>
                <a:spcPts val="0"/>
              </a:spcBef>
              <a:spcAft>
                <a:spcPts val="0"/>
              </a:spcAft>
              <a:buClr>
                <a:schemeClr val="bg1"/>
              </a:buClr>
            </a:pPr>
            <a:r>
              <a:rPr lang="en-US" sz="1100" dirty="0" smtClean="0">
                <a:solidFill>
                  <a:schemeClr val="tx2"/>
                </a:solidFill>
                <a:latin typeface="+mn-lt"/>
              </a:rPr>
              <a:t>Edge Gateway</a:t>
            </a:r>
          </a:p>
        </p:txBody>
      </p:sp>
      <p:sp>
        <p:nvSpPr>
          <p:cNvPr id="196" name="TextBox 195"/>
          <p:cNvSpPr txBox="1"/>
          <p:nvPr/>
        </p:nvSpPr>
        <p:spPr>
          <a:xfrm>
            <a:off x="1207442" y="4191414"/>
            <a:ext cx="1414385" cy="261610"/>
          </a:xfrm>
          <a:prstGeom prst="rect">
            <a:avLst/>
          </a:prstGeom>
          <a:noFill/>
        </p:spPr>
        <p:txBody>
          <a:bodyPr wrap="square" rtlCol="0">
            <a:spAutoFit/>
          </a:bodyPr>
          <a:lstStyle/>
          <a:p>
            <a:pPr>
              <a:spcBef>
                <a:spcPts val="0"/>
              </a:spcBef>
              <a:spcAft>
                <a:spcPts val="0"/>
              </a:spcAft>
              <a:buClr>
                <a:schemeClr val="bg1"/>
              </a:buClr>
            </a:pPr>
            <a:r>
              <a:rPr lang="en-US" sz="1100" dirty="0" smtClean="0">
                <a:solidFill>
                  <a:schemeClr val="tx2"/>
                </a:solidFill>
                <a:latin typeface="+mn-lt"/>
              </a:rPr>
              <a:t>Embedded PC</a:t>
            </a:r>
          </a:p>
        </p:txBody>
      </p:sp>
    </p:spTree>
    <p:extLst>
      <p:ext uri="{BB962C8B-B14F-4D97-AF65-F5344CB8AC3E}">
        <p14:creationId xmlns:p14="http://schemas.microsoft.com/office/powerpoint/2010/main" val="1012286308"/>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3756" y="1229805"/>
            <a:ext cx="6844833" cy="2683288"/>
            <a:chOff x="-23756" y="1229805"/>
            <a:chExt cx="6844833" cy="2683288"/>
          </a:xfrm>
        </p:grpSpPr>
        <p:grpSp>
          <p:nvGrpSpPr>
            <p:cNvPr id="354" name="Group 353"/>
            <p:cNvGrpSpPr/>
            <p:nvPr/>
          </p:nvGrpSpPr>
          <p:grpSpPr>
            <a:xfrm>
              <a:off x="-23756" y="1229805"/>
              <a:ext cx="6643993" cy="2534039"/>
              <a:chOff x="623734" y="665231"/>
              <a:chExt cx="6925767" cy="2641510"/>
            </a:xfrm>
          </p:grpSpPr>
          <p:sp>
            <p:nvSpPr>
              <p:cNvPr id="356" name="Freeform 5"/>
              <p:cNvSpPr>
                <a:spLocks/>
              </p:cNvSpPr>
              <p:nvPr/>
            </p:nvSpPr>
            <p:spPr bwMode="auto">
              <a:xfrm>
                <a:off x="2248536" y="665231"/>
                <a:ext cx="3997069" cy="2417623"/>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alpha val="14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57" name="Freeform 5"/>
              <p:cNvSpPr>
                <a:spLocks/>
              </p:cNvSpPr>
              <p:nvPr/>
            </p:nvSpPr>
            <p:spPr bwMode="auto">
              <a:xfrm>
                <a:off x="623734" y="1300103"/>
                <a:ext cx="3317586" cy="2006638"/>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alpha val="16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58" name="Freeform 5"/>
              <p:cNvSpPr>
                <a:spLocks/>
              </p:cNvSpPr>
              <p:nvPr/>
            </p:nvSpPr>
            <p:spPr bwMode="auto">
              <a:xfrm>
                <a:off x="4231915" y="1115641"/>
                <a:ext cx="3317586" cy="2006638"/>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alpha val="22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sp>
          <p:nvSpPr>
            <p:cNvPr id="3" name="Rectangle 2"/>
            <p:cNvSpPr/>
            <p:nvPr/>
          </p:nvSpPr>
          <p:spPr>
            <a:xfrm>
              <a:off x="3" y="2840962"/>
              <a:ext cx="6821074" cy="1072131"/>
            </a:xfrm>
            <a:prstGeom prst="rect">
              <a:avLst/>
            </a:prstGeom>
            <a:solidFill>
              <a:schemeClr val="tx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Roboto"/>
              </a:endParaRPr>
            </a:p>
          </p:txBody>
        </p:sp>
      </p:grpSp>
      <p:grpSp>
        <p:nvGrpSpPr>
          <p:cNvPr id="5" name="Group 4"/>
          <p:cNvGrpSpPr/>
          <p:nvPr/>
        </p:nvGrpSpPr>
        <p:grpSpPr>
          <a:xfrm>
            <a:off x="655198" y="2549607"/>
            <a:ext cx="5940098" cy="330575"/>
            <a:chOff x="2988012" y="4793462"/>
            <a:chExt cx="5940098" cy="330575"/>
          </a:xfrm>
        </p:grpSpPr>
        <p:cxnSp>
          <p:nvCxnSpPr>
            <p:cNvPr id="346" name="Straight Connector 345"/>
            <p:cNvCxnSpPr/>
            <p:nvPr/>
          </p:nvCxnSpPr>
          <p:spPr>
            <a:xfrm>
              <a:off x="2993999" y="4793462"/>
              <a:ext cx="2839120" cy="0"/>
            </a:xfrm>
            <a:prstGeom prst="line">
              <a:avLst/>
            </a:prstGeom>
            <a:ln w="69850" cap="rnd">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4195129" y="4962398"/>
              <a:ext cx="2839120" cy="0"/>
            </a:xfrm>
            <a:prstGeom prst="line">
              <a:avLst/>
            </a:prstGeom>
            <a:ln w="69850" cap="rnd">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3657385" y="5119642"/>
              <a:ext cx="2839120" cy="0"/>
            </a:xfrm>
            <a:prstGeom prst="line">
              <a:avLst/>
            </a:prstGeom>
            <a:ln w="69850" cap="rnd">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2988012" y="4960458"/>
              <a:ext cx="1022103" cy="0"/>
            </a:xfrm>
            <a:prstGeom prst="line">
              <a:avLst/>
            </a:prstGeom>
            <a:ln w="69850" cap="rnd">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2988012" y="5110455"/>
              <a:ext cx="537928" cy="0"/>
            </a:xfrm>
            <a:prstGeom prst="line">
              <a:avLst/>
            </a:prstGeom>
            <a:ln w="69850" cap="rnd">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5997378" y="4793462"/>
              <a:ext cx="2839120" cy="0"/>
            </a:xfrm>
            <a:prstGeom prst="line">
              <a:avLst/>
            </a:prstGeom>
            <a:ln w="69850" cap="rnd">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7372444" y="4947535"/>
              <a:ext cx="1555666" cy="0"/>
            </a:xfrm>
            <a:prstGeom prst="line">
              <a:avLst/>
            </a:prstGeom>
            <a:ln w="69850" cap="rnd">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6622548" y="5124037"/>
              <a:ext cx="2305562" cy="0"/>
            </a:xfrm>
            <a:prstGeom prst="line">
              <a:avLst/>
            </a:prstGeom>
            <a:ln w="69850" cap="rnd">
              <a:solidFill>
                <a:schemeClr val="tx2">
                  <a:alpha val="15000"/>
                </a:schemeClr>
              </a:solidFill>
            </a:ln>
          </p:spPr>
          <p:style>
            <a:lnRef idx="1">
              <a:schemeClr val="accent1"/>
            </a:lnRef>
            <a:fillRef idx="0">
              <a:schemeClr val="accent1"/>
            </a:fillRef>
            <a:effectRef idx="0">
              <a:schemeClr val="accent1"/>
            </a:effectRef>
            <a:fontRef idx="minor">
              <a:schemeClr val="tx1"/>
            </a:fontRef>
          </p:style>
        </p:cxnSp>
      </p:grpSp>
      <p:sp>
        <p:nvSpPr>
          <p:cNvPr id="84" name="Title 1"/>
          <p:cNvSpPr txBox="1">
            <a:spLocks/>
          </p:cNvSpPr>
          <p:nvPr/>
        </p:nvSpPr>
        <p:spPr bwMode="auto">
          <a:xfrm>
            <a:off x="307131" y="298377"/>
            <a:ext cx="8560643" cy="328698"/>
          </a:xfrm>
          <a:prstGeom prst="rect">
            <a:avLst/>
          </a:prstGeom>
          <a:noFill/>
          <a:ln w="9525">
            <a:noFill/>
            <a:miter lim="800000"/>
            <a:headEnd/>
            <a:tailEnd/>
          </a:ln>
        </p:spPr>
        <p:txBody>
          <a:bodyPr vert="horz" wrap="square" lIns="0" tIns="0" rIns="0" bIns="0" numCol="1" anchor="b" anchorCtr="0" compatLnSpc="1">
            <a:prstTxWarp prst="textNoShape">
              <a:avLst/>
            </a:prstTxWarp>
            <a:noAutofit/>
          </a:bodyPr>
          <a:lstStyle>
            <a:lvl1pPr algn="ctr" rtl="0" eaLnBrk="1" fontAlgn="base" hangingPunct="1">
              <a:lnSpc>
                <a:spcPct val="90000"/>
              </a:lnSpc>
              <a:spcBef>
                <a:spcPct val="0"/>
              </a:spcBef>
              <a:spcAft>
                <a:spcPct val="0"/>
              </a:spcAft>
              <a:defRPr sz="4500" b="0" cap="none" baseline="0">
                <a:solidFill>
                  <a:schemeClr val="tx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l"/>
            <a:r>
              <a:rPr lang="en-US" sz="2800" b="1" kern="0" dirty="0" smtClean="0">
                <a:solidFill>
                  <a:srgbClr val="FFFFFF"/>
                </a:solidFill>
                <a:latin typeface="Arial" panose="020B0604020202020204" pitchFamily="34" charset="0"/>
                <a:ea typeface="Roboto" pitchFamily="2" charset="0"/>
                <a:cs typeface="Arial" panose="020B0604020202020204" pitchFamily="34" charset="0"/>
              </a:rPr>
              <a:t>Industry’s broadest IoT infrastructure </a:t>
            </a:r>
            <a:r>
              <a:rPr lang="en-US" sz="2800" b="1" kern="0" dirty="0">
                <a:solidFill>
                  <a:srgbClr val="FFFFFF"/>
                </a:solidFill>
                <a:latin typeface="Arial" panose="020B0604020202020204" pitchFamily="34" charset="0"/>
                <a:ea typeface="Roboto" pitchFamily="2" charset="0"/>
                <a:cs typeface="Arial" panose="020B0604020202020204" pitchFamily="34" charset="0"/>
              </a:rPr>
              <a:t>p</a:t>
            </a:r>
            <a:r>
              <a:rPr lang="en-US" sz="2800" b="1" kern="0" dirty="0" smtClean="0">
                <a:solidFill>
                  <a:srgbClr val="FFFFFF"/>
                </a:solidFill>
                <a:latin typeface="Arial" panose="020B0604020202020204" pitchFamily="34" charset="0"/>
                <a:ea typeface="Roboto" pitchFamily="2" charset="0"/>
                <a:cs typeface="Arial" panose="020B0604020202020204" pitchFamily="34" charset="0"/>
              </a:rPr>
              <a:t>ortfolio</a:t>
            </a:r>
            <a:endParaRPr lang="en-US" sz="2800" b="1" kern="0" dirty="0">
              <a:solidFill>
                <a:srgbClr val="FFFFFF"/>
              </a:solidFill>
              <a:latin typeface="Arial" panose="020B0604020202020204" pitchFamily="34" charset="0"/>
              <a:ea typeface="Roboto" pitchFamily="2" charset="0"/>
              <a:cs typeface="Arial" panose="020B0604020202020204" pitchFamily="34" charset="0"/>
            </a:endParaRPr>
          </a:p>
        </p:txBody>
      </p:sp>
      <p:pic>
        <p:nvPicPr>
          <p:cNvPr id="132" name="Picture 131"/>
          <p:cNvPicPr>
            <a:picLocks noChangeAspect="1"/>
          </p:cNvPicPr>
          <p:nvPr/>
        </p:nvPicPr>
        <p:blipFill>
          <a:blip r:embed="rId3"/>
          <a:stretch>
            <a:fillRect/>
          </a:stretch>
        </p:blipFill>
        <p:spPr>
          <a:xfrm>
            <a:off x="8001075" y="1950701"/>
            <a:ext cx="791518" cy="570805"/>
          </a:xfrm>
          <a:prstGeom prst="rect">
            <a:avLst/>
          </a:prstGeom>
        </p:spPr>
      </p:pic>
      <p:pic>
        <p:nvPicPr>
          <p:cNvPr id="133" name="Picture 132"/>
          <p:cNvPicPr>
            <a:picLocks noChangeAspect="1"/>
          </p:cNvPicPr>
          <p:nvPr/>
        </p:nvPicPr>
        <p:blipFill>
          <a:blip r:embed="rId4"/>
          <a:stretch>
            <a:fillRect/>
          </a:stretch>
        </p:blipFill>
        <p:spPr>
          <a:xfrm>
            <a:off x="715618" y="2681322"/>
            <a:ext cx="143731" cy="213118"/>
          </a:xfrm>
          <a:prstGeom prst="rect">
            <a:avLst/>
          </a:prstGeom>
        </p:spPr>
      </p:pic>
      <p:pic>
        <p:nvPicPr>
          <p:cNvPr id="134" name="Picture 133"/>
          <p:cNvPicPr>
            <a:picLocks noChangeAspect="1"/>
          </p:cNvPicPr>
          <p:nvPr/>
        </p:nvPicPr>
        <p:blipFill>
          <a:blip r:embed="rId5"/>
          <a:stretch>
            <a:fillRect/>
          </a:stretch>
        </p:blipFill>
        <p:spPr>
          <a:xfrm>
            <a:off x="650925" y="2187112"/>
            <a:ext cx="227987" cy="257723"/>
          </a:xfrm>
          <a:prstGeom prst="rect">
            <a:avLst/>
          </a:prstGeom>
        </p:spPr>
      </p:pic>
      <p:pic>
        <p:nvPicPr>
          <p:cNvPr id="135" name="Picture 134"/>
          <p:cNvPicPr>
            <a:picLocks noChangeAspect="1"/>
          </p:cNvPicPr>
          <p:nvPr/>
        </p:nvPicPr>
        <p:blipFill>
          <a:blip r:embed="rId6"/>
          <a:stretch>
            <a:fillRect/>
          </a:stretch>
        </p:blipFill>
        <p:spPr>
          <a:xfrm>
            <a:off x="647119" y="1747420"/>
            <a:ext cx="232943" cy="203205"/>
          </a:xfrm>
          <a:prstGeom prst="rect">
            <a:avLst/>
          </a:prstGeom>
        </p:spPr>
      </p:pic>
      <p:pic>
        <p:nvPicPr>
          <p:cNvPr id="149" name="Picture 148"/>
          <p:cNvPicPr>
            <a:picLocks noChangeAspect="1"/>
          </p:cNvPicPr>
          <p:nvPr/>
        </p:nvPicPr>
        <p:blipFill>
          <a:blip r:embed="rId7"/>
          <a:stretch>
            <a:fillRect/>
          </a:stretch>
        </p:blipFill>
        <p:spPr>
          <a:xfrm>
            <a:off x="700396" y="1652871"/>
            <a:ext cx="163556" cy="267637"/>
          </a:xfrm>
          <a:prstGeom prst="rect">
            <a:avLst/>
          </a:prstGeom>
        </p:spPr>
      </p:pic>
      <p:pic>
        <p:nvPicPr>
          <p:cNvPr id="150" name="Picture 149"/>
          <p:cNvPicPr>
            <a:picLocks noChangeAspect="1"/>
          </p:cNvPicPr>
          <p:nvPr/>
        </p:nvPicPr>
        <p:blipFill>
          <a:blip r:embed="rId8"/>
          <a:stretch>
            <a:fillRect/>
          </a:stretch>
        </p:blipFill>
        <p:spPr>
          <a:xfrm>
            <a:off x="696588" y="1153705"/>
            <a:ext cx="168512" cy="262679"/>
          </a:xfrm>
          <a:prstGeom prst="rect">
            <a:avLst/>
          </a:prstGeom>
        </p:spPr>
      </p:pic>
      <p:pic>
        <p:nvPicPr>
          <p:cNvPr id="151" name="Picture 150"/>
          <p:cNvPicPr>
            <a:picLocks noChangeAspect="1"/>
          </p:cNvPicPr>
          <p:nvPr/>
        </p:nvPicPr>
        <p:blipFill>
          <a:blip r:embed="rId9"/>
          <a:stretch>
            <a:fillRect/>
          </a:stretch>
        </p:blipFill>
        <p:spPr>
          <a:xfrm>
            <a:off x="590040" y="4017217"/>
            <a:ext cx="307287" cy="168512"/>
          </a:xfrm>
          <a:prstGeom prst="rect">
            <a:avLst/>
          </a:prstGeom>
        </p:spPr>
      </p:pic>
      <p:grpSp>
        <p:nvGrpSpPr>
          <p:cNvPr id="154" name="Group 153"/>
          <p:cNvGrpSpPr/>
          <p:nvPr/>
        </p:nvGrpSpPr>
        <p:grpSpPr>
          <a:xfrm>
            <a:off x="4288290" y="2349333"/>
            <a:ext cx="901333" cy="466654"/>
            <a:chOff x="4323352" y="2513231"/>
            <a:chExt cx="928813" cy="480881"/>
          </a:xfrm>
        </p:grpSpPr>
        <p:pic>
          <p:nvPicPr>
            <p:cNvPr id="334" name="Picture 333"/>
            <p:cNvPicPr>
              <a:picLocks noChangeAspect="1"/>
            </p:cNvPicPr>
            <p:nvPr/>
          </p:nvPicPr>
          <p:blipFill>
            <a:blip r:embed="rId10"/>
            <a:stretch>
              <a:fillRect/>
            </a:stretch>
          </p:blipFill>
          <p:spPr>
            <a:xfrm>
              <a:off x="5066521" y="2793008"/>
              <a:ext cx="185644" cy="183295"/>
            </a:xfrm>
            <a:prstGeom prst="rect">
              <a:avLst/>
            </a:prstGeom>
          </p:spPr>
        </p:pic>
        <p:sp>
          <p:nvSpPr>
            <p:cNvPr id="335" name="Freeform 36"/>
            <p:cNvSpPr>
              <a:spLocks noEditPoints="1"/>
            </p:cNvSpPr>
            <p:nvPr/>
          </p:nvSpPr>
          <p:spPr bwMode="auto">
            <a:xfrm>
              <a:off x="4323352" y="2649036"/>
              <a:ext cx="411866" cy="109089"/>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36" name="Freeform 37"/>
            <p:cNvSpPr>
              <a:spLocks noEditPoints="1"/>
            </p:cNvSpPr>
            <p:nvPr/>
          </p:nvSpPr>
          <p:spPr bwMode="auto">
            <a:xfrm>
              <a:off x="4323352" y="2784840"/>
              <a:ext cx="411866" cy="109089"/>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37" name="Freeform 38"/>
            <p:cNvSpPr>
              <a:spLocks noEditPoints="1"/>
            </p:cNvSpPr>
            <p:nvPr/>
          </p:nvSpPr>
          <p:spPr bwMode="auto">
            <a:xfrm>
              <a:off x="4323352" y="2513231"/>
              <a:ext cx="411866" cy="109089"/>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38" name="Freeform 39"/>
            <p:cNvSpPr>
              <a:spLocks noEditPoints="1"/>
            </p:cNvSpPr>
            <p:nvPr/>
          </p:nvSpPr>
          <p:spPr bwMode="auto">
            <a:xfrm>
              <a:off x="4655073" y="2762576"/>
              <a:ext cx="202594" cy="231536"/>
            </a:xfrm>
            <a:custGeom>
              <a:avLst/>
              <a:gdLst>
                <a:gd name="T0" fmla="*/ 282 w 311"/>
                <a:gd name="T1" fmla="*/ 352 h 382"/>
                <a:gd name="T2" fmla="*/ 282 w 311"/>
                <a:gd name="T3" fmla="*/ 352 h 382"/>
                <a:gd name="T4" fmla="*/ 30 w 311"/>
                <a:gd name="T5" fmla="*/ 352 h 382"/>
                <a:gd name="T6" fmla="*/ 30 w 311"/>
                <a:gd name="T7" fmla="*/ 156 h 382"/>
                <a:gd name="T8" fmla="*/ 58 w 311"/>
                <a:gd name="T9" fmla="*/ 156 h 382"/>
                <a:gd name="T10" fmla="*/ 58 w 311"/>
                <a:gd name="T11" fmla="*/ 128 h 382"/>
                <a:gd name="T12" fmla="*/ 156 w 311"/>
                <a:gd name="T13" fmla="*/ 30 h 382"/>
                <a:gd name="T14" fmla="*/ 254 w 311"/>
                <a:gd name="T15" fmla="*/ 128 h 382"/>
                <a:gd name="T16" fmla="*/ 254 w 311"/>
                <a:gd name="T17" fmla="*/ 156 h 382"/>
                <a:gd name="T18" fmla="*/ 282 w 311"/>
                <a:gd name="T19" fmla="*/ 156 h 382"/>
                <a:gd name="T20" fmla="*/ 282 w 311"/>
                <a:gd name="T21" fmla="*/ 352 h 382"/>
                <a:gd name="T22" fmla="*/ 283 w 311"/>
                <a:gd name="T23" fmla="*/ 126 h 382"/>
                <a:gd name="T24" fmla="*/ 283 w 311"/>
                <a:gd name="T25" fmla="*/ 126 h 382"/>
                <a:gd name="T26" fmla="*/ 156 w 311"/>
                <a:gd name="T27" fmla="*/ 0 h 382"/>
                <a:gd name="T28" fmla="*/ 28 w 311"/>
                <a:gd name="T29" fmla="*/ 126 h 382"/>
                <a:gd name="T30" fmla="*/ 0 w 311"/>
                <a:gd name="T31" fmla="*/ 126 h 382"/>
                <a:gd name="T32" fmla="*/ 0 w 311"/>
                <a:gd name="T33" fmla="*/ 382 h 382"/>
                <a:gd name="T34" fmla="*/ 311 w 311"/>
                <a:gd name="T35" fmla="*/ 382 h 382"/>
                <a:gd name="T36" fmla="*/ 311 w 311"/>
                <a:gd name="T37" fmla="*/ 126 h 382"/>
                <a:gd name="T38" fmla="*/ 283 w 311"/>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3" y="126"/>
                  </a:moveTo>
                  <a:lnTo>
                    <a:pt x="283" y="126"/>
                  </a:lnTo>
                  <a:cubicBezTo>
                    <a:pt x="282" y="56"/>
                    <a:pt x="226" y="0"/>
                    <a:pt x="156" y="0"/>
                  </a:cubicBezTo>
                  <a:cubicBezTo>
                    <a:pt x="86" y="0"/>
                    <a:pt x="29" y="56"/>
                    <a:pt x="28" y="126"/>
                  </a:cubicBezTo>
                  <a:lnTo>
                    <a:pt x="0" y="126"/>
                  </a:lnTo>
                  <a:lnTo>
                    <a:pt x="0" y="382"/>
                  </a:lnTo>
                  <a:lnTo>
                    <a:pt x="311" y="382"/>
                  </a:lnTo>
                  <a:lnTo>
                    <a:pt x="311" y="126"/>
                  </a:lnTo>
                  <a:lnTo>
                    <a:pt x="283" y="126"/>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39" name="Freeform 40"/>
            <p:cNvSpPr>
              <a:spLocks noEditPoints="1"/>
            </p:cNvSpPr>
            <p:nvPr/>
          </p:nvSpPr>
          <p:spPr bwMode="auto">
            <a:xfrm>
              <a:off x="4672883" y="2780387"/>
              <a:ext cx="166973" cy="195915"/>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3" y="84"/>
                    <a:pt x="140" y="90"/>
                    <a:pt x="140" y="98"/>
                  </a:cubicBezTo>
                  <a:close/>
                  <a:moveTo>
                    <a:pt x="56" y="98"/>
                  </a:moveTo>
                  <a:lnTo>
                    <a:pt x="56" y="98"/>
                  </a:lnTo>
                  <a:cubicBezTo>
                    <a:pt x="56" y="59"/>
                    <a:pt x="87" y="28"/>
                    <a:pt x="126" y="28"/>
                  </a:cubicBezTo>
                  <a:cubicBezTo>
                    <a:pt x="164"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40" name="Freeform 41"/>
            <p:cNvSpPr>
              <a:spLocks/>
            </p:cNvSpPr>
            <p:nvPr/>
          </p:nvSpPr>
          <p:spPr bwMode="auto">
            <a:xfrm>
              <a:off x="4710731" y="2795972"/>
              <a:ext cx="91278" cy="60110"/>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8" y="0"/>
                    <a:pt x="140" y="31"/>
                    <a:pt x="140" y="70"/>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41" name="Freeform 42"/>
            <p:cNvSpPr>
              <a:spLocks/>
            </p:cNvSpPr>
            <p:nvPr/>
          </p:nvSpPr>
          <p:spPr bwMode="auto">
            <a:xfrm>
              <a:off x="4746351" y="2831593"/>
              <a:ext cx="20036" cy="24489"/>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1" y="0"/>
                    <a:pt x="28" y="6"/>
                    <a:pt x="28" y="14"/>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42" name="Freeform 43"/>
            <p:cNvSpPr>
              <a:spLocks noEditPoints="1"/>
            </p:cNvSpPr>
            <p:nvPr/>
          </p:nvSpPr>
          <p:spPr bwMode="auto">
            <a:xfrm>
              <a:off x="4692919" y="2873893"/>
              <a:ext cx="129126" cy="84599"/>
            </a:xfrm>
            <a:custGeom>
              <a:avLst/>
              <a:gdLst>
                <a:gd name="T0" fmla="*/ 93 w 196"/>
                <a:gd name="T1" fmla="*/ 109 h 140"/>
                <a:gd name="T2" fmla="*/ 93 w 196"/>
                <a:gd name="T3" fmla="*/ 109 h 140"/>
                <a:gd name="T4" fmla="*/ 59 w 196"/>
                <a:gd name="T5" fmla="*/ 66 h 140"/>
                <a:gd name="T6" fmla="*/ 102 w 196"/>
                <a:gd name="T7" fmla="*/ 32 h 140"/>
                <a:gd name="T8" fmla="*/ 137 w 196"/>
                <a:gd name="T9" fmla="*/ 75 h 140"/>
                <a:gd name="T10" fmla="*/ 93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3" y="109"/>
                  </a:moveTo>
                  <a:lnTo>
                    <a:pt x="93" y="109"/>
                  </a:lnTo>
                  <a:lnTo>
                    <a:pt x="59" y="66"/>
                  </a:lnTo>
                  <a:lnTo>
                    <a:pt x="102" y="32"/>
                  </a:lnTo>
                  <a:lnTo>
                    <a:pt x="137" y="75"/>
                  </a:lnTo>
                  <a:lnTo>
                    <a:pt x="93"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43" name="Freeform 44"/>
            <p:cNvSpPr>
              <a:spLocks/>
            </p:cNvSpPr>
            <p:nvPr/>
          </p:nvSpPr>
          <p:spPr bwMode="auto">
            <a:xfrm>
              <a:off x="4730766" y="2893928"/>
              <a:ext cx="51205" cy="46752"/>
            </a:xfrm>
            <a:custGeom>
              <a:avLst/>
              <a:gdLst>
                <a:gd name="T0" fmla="*/ 78 w 78"/>
                <a:gd name="T1" fmla="*/ 43 h 77"/>
                <a:gd name="T2" fmla="*/ 78 w 78"/>
                <a:gd name="T3" fmla="*/ 43 h 77"/>
                <a:gd name="T4" fmla="*/ 34 w 78"/>
                <a:gd name="T5" fmla="*/ 77 h 77"/>
                <a:gd name="T6" fmla="*/ 0 w 78"/>
                <a:gd name="T7" fmla="*/ 34 h 77"/>
                <a:gd name="T8" fmla="*/ 43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4" y="77"/>
                  </a:lnTo>
                  <a:lnTo>
                    <a:pt x="0" y="34"/>
                  </a:lnTo>
                  <a:lnTo>
                    <a:pt x="43" y="0"/>
                  </a:lnTo>
                  <a:lnTo>
                    <a:pt x="78" y="4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44" name="Freeform 45"/>
            <p:cNvSpPr>
              <a:spLocks noEditPoints="1"/>
            </p:cNvSpPr>
            <p:nvPr/>
          </p:nvSpPr>
          <p:spPr bwMode="auto">
            <a:xfrm>
              <a:off x="4857667" y="2813783"/>
              <a:ext cx="169200" cy="155841"/>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1 h 256"/>
                <a:gd name="T14" fmla="*/ 225 w 256"/>
                <a:gd name="T15" fmla="*/ 44 h 256"/>
                <a:gd name="T16" fmla="*/ 192 w 256"/>
                <a:gd name="T17" fmla="*/ 27 h 256"/>
                <a:gd name="T18" fmla="*/ 183 w 256"/>
                <a:gd name="T19" fmla="*/ 35 h 256"/>
                <a:gd name="T20" fmla="*/ 153 w 256"/>
                <a:gd name="T21" fmla="*/ 24 h 256"/>
                <a:gd name="T22" fmla="*/ 152 w 256"/>
                <a:gd name="T23" fmla="*/ 22 h 256"/>
                <a:gd name="T24" fmla="*/ 140 w 256"/>
                <a:gd name="T25" fmla="*/ 0 h 256"/>
                <a:gd name="T26" fmla="*/ 105 w 256"/>
                <a:gd name="T27" fmla="*/ 11 h 256"/>
                <a:gd name="T28" fmla="*/ 103 w 256"/>
                <a:gd name="T29" fmla="*/ 24 h 256"/>
                <a:gd name="T30" fmla="*/ 69 w 256"/>
                <a:gd name="T31" fmla="*/ 38 h 256"/>
                <a:gd name="T32" fmla="*/ 60 w 256"/>
                <a:gd name="T33" fmla="*/ 31 h 256"/>
                <a:gd name="T34" fmla="*/ 27 w 256"/>
                <a:gd name="T35" fmla="*/ 47 h 256"/>
                <a:gd name="T36" fmla="*/ 27 w 256"/>
                <a:gd name="T37" fmla="*/ 64 h 256"/>
                <a:gd name="T38" fmla="*/ 35 w 256"/>
                <a:gd name="T39" fmla="*/ 74 h 256"/>
                <a:gd name="T40" fmla="*/ 24 w 256"/>
                <a:gd name="T41" fmla="*/ 103 h 256"/>
                <a:gd name="T42" fmla="*/ 11 w 256"/>
                <a:gd name="T43" fmla="*/ 104 h 256"/>
                <a:gd name="T44" fmla="*/ 0 w 256"/>
                <a:gd name="T45" fmla="*/ 139 h 256"/>
                <a:gd name="T46" fmla="*/ 22 w 256"/>
                <a:gd name="T47" fmla="*/ 151 h 256"/>
                <a:gd name="T48" fmla="*/ 38 w 256"/>
                <a:gd name="T49" fmla="*/ 185 h 256"/>
                <a:gd name="T50" fmla="*/ 38 w 256"/>
                <a:gd name="T51" fmla="*/ 187 h 256"/>
                <a:gd name="T52" fmla="*/ 30 w 256"/>
                <a:gd name="T53" fmla="*/ 212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5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2" y="104"/>
                    <a:pt x="232" y="103"/>
                  </a:cubicBezTo>
                  <a:lnTo>
                    <a:pt x="218" y="70"/>
                  </a:lnTo>
                  <a:lnTo>
                    <a:pt x="218" y="69"/>
                  </a:lnTo>
                  <a:cubicBezTo>
                    <a:pt x="218" y="69"/>
                    <a:pt x="218" y="68"/>
                    <a:pt x="218" y="68"/>
                  </a:cubicBezTo>
                  <a:lnTo>
                    <a:pt x="225" y="61"/>
                  </a:lnTo>
                  <a:cubicBezTo>
                    <a:pt x="227" y="58"/>
                    <a:pt x="228" y="55"/>
                    <a:pt x="228" y="52"/>
                  </a:cubicBezTo>
                  <a:cubicBezTo>
                    <a:pt x="228" y="49"/>
                    <a:pt x="227" y="46"/>
                    <a:pt x="225" y="44"/>
                  </a:cubicBezTo>
                  <a:lnTo>
                    <a:pt x="208" y="27"/>
                  </a:lnTo>
                  <a:cubicBezTo>
                    <a:pt x="204" y="23"/>
                    <a:pt x="196" y="23"/>
                    <a:pt x="192" y="27"/>
                  </a:cubicBezTo>
                  <a:lnTo>
                    <a:pt x="184" y="35"/>
                  </a:lnTo>
                  <a:cubicBezTo>
                    <a:pt x="184" y="35"/>
                    <a:pt x="183" y="35"/>
                    <a:pt x="183" y="35"/>
                  </a:cubicBezTo>
                  <a:cubicBezTo>
                    <a:pt x="182" y="35"/>
                    <a:pt x="182" y="35"/>
                    <a:pt x="182" y="35"/>
                  </a:cubicBezTo>
                  <a:lnTo>
                    <a:pt x="153" y="24"/>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3" y="24"/>
                  </a:cubicBezTo>
                  <a:lnTo>
                    <a:pt x="70" y="38"/>
                  </a:lnTo>
                  <a:lnTo>
                    <a:pt x="69" y="38"/>
                  </a:lnTo>
                  <a:cubicBezTo>
                    <a:pt x="69" y="38"/>
                    <a:pt x="68" y="38"/>
                    <a:pt x="68" y="38"/>
                  </a:cubicBezTo>
                  <a:lnTo>
                    <a:pt x="60" y="31"/>
                  </a:lnTo>
                  <a:cubicBezTo>
                    <a:pt x="56" y="26"/>
                    <a:pt x="48" y="26"/>
                    <a:pt x="44" y="31"/>
                  </a:cubicBezTo>
                  <a:lnTo>
                    <a:pt x="27" y="47"/>
                  </a:lnTo>
                  <a:cubicBezTo>
                    <a:pt x="25" y="50"/>
                    <a:pt x="24" y="52"/>
                    <a:pt x="24" y="56"/>
                  </a:cubicBezTo>
                  <a:cubicBezTo>
                    <a:pt x="24" y="59"/>
                    <a:pt x="25" y="62"/>
                    <a:pt x="27" y="64"/>
                  </a:cubicBezTo>
                  <a:lnTo>
                    <a:pt x="35" y="72"/>
                  </a:lnTo>
                  <a:cubicBezTo>
                    <a:pt x="35" y="72"/>
                    <a:pt x="36" y="73"/>
                    <a:pt x="35" y="74"/>
                  </a:cubicBezTo>
                  <a:lnTo>
                    <a:pt x="24" y="103"/>
                  </a:lnTo>
                  <a:lnTo>
                    <a:pt x="24" y="103"/>
                  </a:lnTo>
                  <a:cubicBezTo>
                    <a:pt x="24" y="104"/>
                    <a:pt x="23" y="104"/>
                    <a:pt x="22" y="104"/>
                  </a:cubicBezTo>
                  <a:lnTo>
                    <a:pt x="11" y="104"/>
                  </a:lnTo>
                  <a:cubicBezTo>
                    <a:pt x="5" y="104"/>
                    <a:pt x="0" y="109"/>
                    <a:pt x="0" y="116"/>
                  </a:cubicBezTo>
                  <a:lnTo>
                    <a:pt x="0" y="139"/>
                  </a:lnTo>
                  <a:cubicBezTo>
                    <a:pt x="0" y="146"/>
                    <a:pt x="5" y="151"/>
                    <a:pt x="11" y="151"/>
                  </a:cubicBezTo>
                  <a:lnTo>
                    <a:pt x="22" y="151"/>
                  </a:lnTo>
                  <a:cubicBezTo>
                    <a:pt x="23" y="151"/>
                    <a:pt x="24" y="152"/>
                    <a:pt x="24" y="152"/>
                  </a:cubicBezTo>
                  <a:lnTo>
                    <a:pt x="38" y="185"/>
                  </a:lnTo>
                  <a:lnTo>
                    <a:pt x="38" y="186"/>
                  </a:lnTo>
                  <a:cubicBezTo>
                    <a:pt x="38" y="186"/>
                    <a:pt x="38" y="187"/>
                    <a:pt x="38" y="187"/>
                  </a:cubicBezTo>
                  <a:lnTo>
                    <a:pt x="30" y="195"/>
                  </a:lnTo>
                  <a:cubicBezTo>
                    <a:pt x="26" y="200"/>
                    <a:pt x="26" y="207"/>
                    <a:pt x="30" y="212"/>
                  </a:cubicBezTo>
                  <a:lnTo>
                    <a:pt x="47" y="228"/>
                  </a:lnTo>
                  <a:cubicBezTo>
                    <a:pt x="52" y="233"/>
                    <a:pt x="59" y="233"/>
                    <a:pt x="64" y="228"/>
                  </a:cubicBezTo>
                  <a:lnTo>
                    <a:pt x="72" y="220"/>
                  </a:lnTo>
                  <a:cubicBezTo>
                    <a:pt x="72" y="220"/>
                    <a:pt x="73" y="220"/>
                    <a:pt x="74" y="220"/>
                  </a:cubicBezTo>
                  <a:lnTo>
                    <a:pt x="103" y="232"/>
                  </a:lnTo>
                  <a:lnTo>
                    <a:pt x="104" y="232"/>
                  </a:lnTo>
                  <a:cubicBezTo>
                    <a:pt x="104" y="232"/>
                    <a:pt x="105" y="233"/>
                    <a:pt x="105" y="233"/>
                  </a:cubicBezTo>
                  <a:lnTo>
                    <a:pt x="105" y="244"/>
                  </a:lnTo>
                  <a:cubicBezTo>
                    <a:pt x="105" y="251"/>
                    <a:pt x="110" y="256"/>
                    <a:pt x="116" y="256"/>
                  </a:cubicBezTo>
                  <a:lnTo>
                    <a:pt x="140" y="256"/>
                  </a:lnTo>
                  <a:cubicBezTo>
                    <a:pt x="146" y="256"/>
                    <a:pt x="152" y="251"/>
                    <a:pt x="152" y="244"/>
                  </a:cubicBezTo>
                  <a:lnTo>
                    <a:pt x="152" y="233"/>
                  </a:lnTo>
                  <a:cubicBezTo>
                    <a:pt x="152" y="233"/>
                    <a:pt x="152" y="232"/>
                    <a:pt x="153" y="232"/>
                  </a:cubicBezTo>
                  <a:lnTo>
                    <a:pt x="185" y="218"/>
                  </a:lnTo>
                  <a:lnTo>
                    <a:pt x="186" y="218"/>
                  </a:lnTo>
                  <a:cubicBezTo>
                    <a:pt x="186" y="218"/>
                    <a:pt x="188" y="218"/>
                    <a:pt x="188" y="218"/>
                  </a:cubicBezTo>
                  <a:lnTo>
                    <a:pt x="195" y="225"/>
                  </a:lnTo>
                  <a:cubicBezTo>
                    <a:pt x="199" y="230"/>
                    <a:pt x="207" y="230"/>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0" y="151"/>
                    <a:pt x="256" y="146"/>
                    <a:pt x="256" y="139"/>
                  </a:cubicBezTo>
                  <a:lnTo>
                    <a:pt x="256" y="116"/>
                  </a:lnTo>
                  <a:cubicBezTo>
                    <a:pt x="256" y="109"/>
                    <a:pt x="250" y="104"/>
                    <a:pt x="244" y="104"/>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cxnSp>
        <p:nvCxnSpPr>
          <p:cNvPr id="163" name="Straight Connector 162"/>
          <p:cNvCxnSpPr/>
          <p:nvPr/>
        </p:nvCxnSpPr>
        <p:spPr>
          <a:xfrm>
            <a:off x="4516660" y="1970300"/>
            <a:ext cx="4691" cy="342119"/>
          </a:xfrm>
          <a:prstGeom prst="line">
            <a:avLst/>
          </a:prstGeom>
          <a:ln w="19050" cap="rnd" cmpd="sng">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4" name="Group 26"/>
          <p:cNvGrpSpPr>
            <a:grpSpLocks noChangeAspect="1"/>
          </p:cNvGrpSpPr>
          <p:nvPr/>
        </p:nvGrpSpPr>
        <p:grpSpPr bwMode="auto">
          <a:xfrm>
            <a:off x="4290450" y="1964064"/>
            <a:ext cx="695660" cy="466654"/>
            <a:chOff x="2694" y="1891"/>
            <a:chExt cx="322" cy="216"/>
          </a:xfrm>
        </p:grpSpPr>
        <p:sp>
          <p:nvSpPr>
            <p:cNvPr id="324" name="Freeform 36"/>
            <p:cNvSpPr>
              <a:spLocks noEditPoints="1"/>
            </p:cNvSpPr>
            <p:nvPr/>
          </p:nvSpPr>
          <p:spPr bwMode="auto">
            <a:xfrm>
              <a:off x="2694" y="1952"/>
              <a:ext cx="185" cy="49"/>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25" name="Freeform 37"/>
            <p:cNvSpPr>
              <a:spLocks noEditPoints="1"/>
            </p:cNvSpPr>
            <p:nvPr/>
          </p:nvSpPr>
          <p:spPr bwMode="auto">
            <a:xfrm>
              <a:off x="2694" y="2013"/>
              <a:ext cx="185" cy="49"/>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26" name="Freeform 38"/>
            <p:cNvSpPr>
              <a:spLocks noEditPoints="1"/>
            </p:cNvSpPr>
            <p:nvPr/>
          </p:nvSpPr>
          <p:spPr bwMode="auto">
            <a:xfrm>
              <a:off x="2694" y="1891"/>
              <a:ext cx="185" cy="49"/>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27" name="Freeform 39"/>
            <p:cNvSpPr>
              <a:spLocks noEditPoints="1"/>
            </p:cNvSpPr>
            <p:nvPr/>
          </p:nvSpPr>
          <p:spPr bwMode="auto">
            <a:xfrm>
              <a:off x="2843" y="2003"/>
              <a:ext cx="91" cy="104"/>
            </a:xfrm>
            <a:custGeom>
              <a:avLst/>
              <a:gdLst>
                <a:gd name="T0" fmla="*/ 282 w 311"/>
                <a:gd name="T1" fmla="*/ 352 h 382"/>
                <a:gd name="T2" fmla="*/ 282 w 311"/>
                <a:gd name="T3" fmla="*/ 352 h 382"/>
                <a:gd name="T4" fmla="*/ 30 w 311"/>
                <a:gd name="T5" fmla="*/ 352 h 382"/>
                <a:gd name="T6" fmla="*/ 30 w 311"/>
                <a:gd name="T7" fmla="*/ 156 h 382"/>
                <a:gd name="T8" fmla="*/ 58 w 311"/>
                <a:gd name="T9" fmla="*/ 156 h 382"/>
                <a:gd name="T10" fmla="*/ 58 w 311"/>
                <a:gd name="T11" fmla="*/ 128 h 382"/>
                <a:gd name="T12" fmla="*/ 156 w 311"/>
                <a:gd name="T13" fmla="*/ 30 h 382"/>
                <a:gd name="T14" fmla="*/ 254 w 311"/>
                <a:gd name="T15" fmla="*/ 128 h 382"/>
                <a:gd name="T16" fmla="*/ 254 w 311"/>
                <a:gd name="T17" fmla="*/ 156 h 382"/>
                <a:gd name="T18" fmla="*/ 282 w 311"/>
                <a:gd name="T19" fmla="*/ 156 h 382"/>
                <a:gd name="T20" fmla="*/ 282 w 311"/>
                <a:gd name="T21" fmla="*/ 352 h 382"/>
                <a:gd name="T22" fmla="*/ 283 w 311"/>
                <a:gd name="T23" fmla="*/ 126 h 382"/>
                <a:gd name="T24" fmla="*/ 283 w 311"/>
                <a:gd name="T25" fmla="*/ 126 h 382"/>
                <a:gd name="T26" fmla="*/ 156 w 311"/>
                <a:gd name="T27" fmla="*/ 0 h 382"/>
                <a:gd name="T28" fmla="*/ 28 w 311"/>
                <a:gd name="T29" fmla="*/ 126 h 382"/>
                <a:gd name="T30" fmla="*/ 0 w 311"/>
                <a:gd name="T31" fmla="*/ 126 h 382"/>
                <a:gd name="T32" fmla="*/ 0 w 311"/>
                <a:gd name="T33" fmla="*/ 382 h 382"/>
                <a:gd name="T34" fmla="*/ 311 w 311"/>
                <a:gd name="T35" fmla="*/ 382 h 382"/>
                <a:gd name="T36" fmla="*/ 311 w 311"/>
                <a:gd name="T37" fmla="*/ 126 h 382"/>
                <a:gd name="T38" fmla="*/ 283 w 311"/>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3" y="126"/>
                  </a:moveTo>
                  <a:lnTo>
                    <a:pt x="283" y="126"/>
                  </a:lnTo>
                  <a:cubicBezTo>
                    <a:pt x="282" y="56"/>
                    <a:pt x="226" y="0"/>
                    <a:pt x="156" y="0"/>
                  </a:cubicBezTo>
                  <a:cubicBezTo>
                    <a:pt x="86" y="0"/>
                    <a:pt x="29" y="56"/>
                    <a:pt x="28" y="126"/>
                  </a:cubicBezTo>
                  <a:lnTo>
                    <a:pt x="0" y="126"/>
                  </a:lnTo>
                  <a:lnTo>
                    <a:pt x="0" y="382"/>
                  </a:lnTo>
                  <a:lnTo>
                    <a:pt x="311" y="382"/>
                  </a:lnTo>
                  <a:lnTo>
                    <a:pt x="311" y="126"/>
                  </a:lnTo>
                  <a:lnTo>
                    <a:pt x="283"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28" name="Freeform 40"/>
            <p:cNvSpPr>
              <a:spLocks noEditPoints="1"/>
            </p:cNvSpPr>
            <p:nvPr/>
          </p:nvSpPr>
          <p:spPr bwMode="auto">
            <a:xfrm>
              <a:off x="2851" y="2011"/>
              <a:ext cx="75" cy="88"/>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3" y="84"/>
                    <a:pt x="140" y="90"/>
                    <a:pt x="140" y="98"/>
                  </a:cubicBezTo>
                  <a:close/>
                  <a:moveTo>
                    <a:pt x="56" y="98"/>
                  </a:moveTo>
                  <a:lnTo>
                    <a:pt x="56" y="98"/>
                  </a:lnTo>
                  <a:cubicBezTo>
                    <a:pt x="56" y="59"/>
                    <a:pt x="87" y="28"/>
                    <a:pt x="126" y="28"/>
                  </a:cubicBezTo>
                  <a:cubicBezTo>
                    <a:pt x="164"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29" name="Freeform 41"/>
            <p:cNvSpPr>
              <a:spLocks/>
            </p:cNvSpPr>
            <p:nvPr/>
          </p:nvSpPr>
          <p:spPr bwMode="auto">
            <a:xfrm>
              <a:off x="2868" y="2018"/>
              <a:ext cx="41" cy="27"/>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8" y="0"/>
                    <a:pt x="140" y="31"/>
                    <a:pt x="140" y="70"/>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30" name="Freeform 42"/>
            <p:cNvSpPr>
              <a:spLocks/>
            </p:cNvSpPr>
            <p:nvPr/>
          </p:nvSpPr>
          <p:spPr bwMode="auto">
            <a:xfrm>
              <a:off x="2884" y="2034"/>
              <a:ext cx="9" cy="11"/>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1" y="0"/>
                    <a:pt x="28" y="6"/>
                    <a:pt x="28" y="14"/>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31" name="Freeform 43"/>
            <p:cNvSpPr>
              <a:spLocks noEditPoints="1"/>
            </p:cNvSpPr>
            <p:nvPr/>
          </p:nvSpPr>
          <p:spPr bwMode="auto">
            <a:xfrm>
              <a:off x="2860" y="2053"/>
              <a:ext cx="58" cy="38"/>
            </a:xfrm>
            <a:custGeom>
              <a:avLst/>
              <a:gdLst>
                <a:gd name="T0" fmla="*/ 93 w 196"/>
                <a:gd name="T1" fmla="*/ 109 h 140"/>
                <a:gd name="T2" fmla="*/ 93 w 196"/>
                <a:gd name="T3" fmla="*/ 109 h 140"/>
                <a:gd name="T4" fmla="*/ 59 w 196"/>
                <a:gd name="T5" fmla="*/ 66 h 140"/>
                <a:gd name="T6" fmla="*/ 102 w 196"/>
                <a:gd name="T7" fmla="*/ 32 h 140"/>
                <a:gd name="T8" fmla="*/ 137 w 196"/>
                <a:gd name="T9" fmla="*/ 75 h 140"/>
                <a:gd name="T10" fmla="*/ 93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3" y="109"/>
                  </a:moveTo>
                  <a:lnTo>
                    <a:pt x="93" y="109"/>
                  </a:lnTo>
                  <a:lnTo>
                    <a:pt x="59" y="66"/>
                  </a:lnTo>
                  <a:lnTo>
                    <a:pt x="102" y="32"/>
                  </a:lnTo>
                  <a:lnTo>
                    <a:pt x="137" y="75"/>
                  </a:lnTo>
                  <a:lnTo>
                    <a:pt x="93"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32" name="Freeform 44"/>
            <p:cNvSpPr>
              <a:spLocks/>
            </p:cNvSpPr>
            <p:nvPr/>
          </p:nvSpPr>
          <p:spPr bwMode="auto">
            <a:xfrm>
              <a:off x="2877" y="2062"/>
              <a:ext cx="23" cy="21"/>
            </a:xfrm>
            <a:custGeom>
              <a:avLst/>
              <a:gdLst>
                <a:gd name="T0" fmla="*/ 78 w 78"/>
                <a:gd name="T1" fmla="*/ 43 h 77"/>
                <a:gd name="T2" fmla="*/ 78 w 78"/>
                <a:gd name="T3" fmla="*/ 43 h 77"/>
                <a:gd name="T4" fmla="*/ 34 w 78"/>
                <a:gd name="T5" fmla="*/ 77 h 77"/>
                <a:gd name="T6" fmla="*/ 0 w 78"/>
                <a:gd name="T7" fmla="*/ 34 h 77"/>
                <a:gd name="T8" fmla="*/ 43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4" y="77"/>
                  </a:lnTo>
                  <a:lnTo>
                    <a:pt x="0" y="34"/>
                  </a:lnTo>
                  <a:lnTo>
                    <a:pt x="43" y="0"/>
                  </a:lnTo>
                  <a:lnTo>
                    <a:pt x="78" y="4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33" name="Freeform 45"/>
            <p:cNvSpPr>
              <a:spLocks noEditPoints="1"/>
            </p:cNvSpPr>
            <p:nvPr/>
          </p:nvSpPr>
          <p:spPr bwMode="auto">
            <a:xfrm>
              <a:off x="2940" y="2026"/>
              <a:ext cx="76" cy="70"/>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1 h 256"/>
                <a:gd name="T14" fmla="*/ 225 w 256"/>
                <a:gd name="T15" fmla="*/ 44 h 256"/>
                <a:gd name="T16" fmla="*/ 192 w 256"/>
                <a:gd name="T17" fmla="*/ 27 h 256"/>
                <a:gd name="T18" fmla="*/ 183 w 256"/>
                <a:gd name="T19" fmla="*/ 35 h 256"/>
                <a:gd name="T20" fmla="*/ 153 w 256"/>
                <a:gd name="T21" fmla="*/ 24 h 256"/>
                <a:gd name="T22" fmla="*/ 152 w 256"/>
                <a:gd name="T23" fmla="*/ 22 h 256"/>
                <a:gd name="T24" fmla="*/ 140 w 256"/>
                <a:gd name="T25" fmla="*/ 0 h 256"/>
                <a:gd name="T26" fmla="*/ 105 w 256"/>
                <a:gd name="T27" fmla="*/ 11 h 256"/>
                <a:gd name="T28" fmla="*/ 103 w 256"/>
                <a:gd name="T29" fmla="*/ 24 h 256"/>
                <a:gd name="T30" fmla="*/ 69 w 256"/>
                <a:gd name="T31" fmla="*/ 38 h 256"/>
                <a:gd name="T32" fmla="*/ 60 w 256"/>
                <a:gd name="T33" fmla="*/ 31 h 256"/>
                <a:gd name="T34" fmla="*/ 27 w 256"/>
                <a:gd name="T35" fmla="*/ 47 h 256"/>
                <a:gd name="T36" fmla="*/ 27 w 256"/>
                <a:gd name="T37" fmla="*/ 64 h 256"/>
                <a:gd name="T38" fmla="*/ 35 w 256"/>
                <a:gd name="T39" fmla="*/ 74 h 256"/>
                <a:gd name="T40" fmla="*/ 24 w 256"/>
                <a:gd name="T41" fmla="*/ 103 h 256"/>
                <a:gd name="T42" fmla="*/ 11 w 256"/>
                <a:gd name="T43" fmla="*/ 104 h 256"/>
                <a:gd name="T44" fmla="*/ 0 w 256"/>
                <a:gd name="T45" fmla="*/ 139 h 256"/>
                <a:gd name="T46" fmla="*/ 22 w 256"/>
                <a:gd name="T47" fmla="*/ 151 h 256"/>
                <a:gd name="T48" fmla="*/ 38 w 256"/>
                <a:gd name="T49" fmla="*/ 185 h 256"/>
                <a:gd name="T50" fmla="*/ 38 w 256"/>
                <a:gd name="T51" fmla="*/ 187 h 256"/>
                <a:gd name="T52" fmla="*/ 30 w 256"/>
                <a:gd name="T53" fmla="*/ 212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5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2" y="104"/>
                    <a:pt x="232" y="103"/>
                  </a:cubicBezTo>
                  <a:lnTo>
                    <a:pt x="218" y="70"/>
                  </a:lnTo>
                  <a:lnTo>
                    <a:pt x="218" y="69"/>
                  </a:lnTo>
                  <a:cubicBezTo>
                    <a:pt x="218" y="69"/>
                    <a:pt x="218" y="68"/>
                    <a:pt x="218" y="68"/>
                  </a:cubicBezTo>
                  <a:lnTo>
                    <a:pt x="225" y="61"/>
                  </a:lnTo>
                  <a:cubicBezTo>
                    <a:pt x="227" y="58"/>
                    <a:pt x="228" y="55"/>
                    <a:pt x="228" y="52"/>
                  </a:cubicBezTo>
                  <a:cubicBezTo>
                    <a:pt x="228" y="49"/>
                    <a:pt x="227" y="46"/>
                    <a:pt x="225" y="44"/>
                  </a:cubicBezTo>
                  <a:lnTo>
                    <a:pt x="208" y="27"/>
                  </a:lnTo>
                  <a:cubicBezTo>
                    <a:pt x="204" y="23"/>
                    <a:pt x="196" y="23"/>
                    <a:pt x="192" y="27"/>
                  </a:cubicBezTo>
                  <a:lnTo>
                    <a:pt x="184" y="35"/>
                  </a:lnTo>
                  <a:cubicBezTo>
                    <a:pt x="184" y="35"/>
                    <a:pt x="183" y="35"/>
                    <a:pt x="183" y="35"/>
                  </a:cubicBezTo>
                  <a:cubicBezTo>
                    <a:pt x="182" y="35"/>
                    <a:pt x="182" y="35"/>
                    <a:pt x="182" y="35"/>
                  </a:cubicBezTo>
                  <a:lnTo>
                    <a:pt x="153" y="24"/>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3" y="24"/>
                  </a:cubicBezTo>
                  <a:lnTo>
                    <a:pt x="70" y="38"/>
                  </a:lnTo>
                  <a:lnTo>
                    <a:pt x="69" y="38"/>
                  </a:lnTo>
                  <a:cubicBezTo>
                    <a:pt x="69" y="38"/>
                    <a:pt x="68" y="38"/>
                    <a:pt x="68" y="38"/>
                  </a:cubicBezTo>
                  <a:lnTo>
                    <a:pt x="60" y="31"/>
                  </a:lnTo>
                  <a:cubicBezTo>
                    <a:pt x="56" y="26"/>
                    <a:pt x="48" y="26"/>
                    <a:pt x="44" y="31"/>
                  </a:cubicBezTo>
                  <a:lnTo>
                    <a:pt x="27" y="47"/>
                  </a:lnTo>
                  <a:cubicBezTo>
                    <a:pt x="25" y="50"/>
                    <a:pt x="24" y="52"/>
                    <a:pt x="24" y="56"/>
                  </a:cubicBezTo>
                  <a:cubicBezTo>
                    <a:pt x="24" y="59"/>
                    <a:pt x="25" y="62"/>
                    <a:pt x="27" y="64"/>
                  </a:cubicBezTo>
                  <a:lnTo>
                    <a:pt x="35" y="72"/>
                  </a:lnTo>
                  <a:cubicBezTo>
                    <a:pt x="35" y="72"/>
                    <a:pt x="36" y="73"/>
                    <a:pt x="35" y="74"/>
                  </a:cubicBezTo>
                  <a:lnTo>
                    <a:pt x="24" y="103"/>
                  </a:lnTo>
                  <a:lnTo>
                    <a:pt x="24" y="103"/>
                  </a:lnTo>
                  <a:cubicBezTo>
                    <a:pt x="24" y="104"/>
                    <a:pt x="23" y="104"/>
                    <a:pt x="22" y="104"/>
                  </a:cubicBezTo>
                  <a:lnTo>
                    <a:pt x="11" y="104"/>
                  </a:lnTo>
                  <a:cubicBezTo>
                    <a:pt x="5" y="104"/>
                    <a:pt x="0" y="109"/>
                    <a:pt x="0" y="116"/>
                  </a:cubicBezTo>
                  <a:lnTo>
                    <a:pt x="0" y="139"/>
                  </a:lnTo>
                  <a:cubicBezTo>
                    <a:pt x="0" y="146"/>
                    <a:pt x="5" y="151"/>
                    <a:pt x="11" y="151"/>
                  </a:cubicBezTo>
                  <a:lnTo>
                    <a:pt x="22" y="151"/>
                  </a:lnTo>
                  <a:cubicBezTo>
                    <a:pt x="23" y="151"/>
                    <a:pt x="24" y="152"/>
                    <a:pt x="24" y="152"/>
                  </a:cubicBezTo>
                  <a:lnTo>
                    <a:pt x="38" y="185"/>
                  </a:lnTo>
                  <a:lnTo>
                    <a:pt x="38" y="186"/>
                  </a:lnTo>
                  <a:cubicBezTo>
                    <a:pt x="38" y="186"/>
                    <a:pt x="38" y="187"/>
                    <a:pt x="38" y="187"/>
                  </a:cubicBezTo>
                  <a:lnTo>
                    <a:pt x="30" y="195"/>
                  </a:lnTo>
                  <a:cubicBezTo>
                    <a:pt x="26" y="200"/>
                    <a:pt x="26" y="207"/>
                    <a:pt x="30" y="212"/>
                  </a:cubicBezTo>
                  <a:lnTo>
                    <a:pt x="47" y="228"/>
                  </a:lnTo>
                  <a:cubicBezTo>
                    <a:pt x="52" y="233"/>
                    <a:pt x="59" y="233"/>
                    <a:pt x="64" y="228"/>
                  </a:cubicBezTo>
                  <a:lnTo>
                    <a:pt x="72" y="220"/>
                  </a:lnTo>
                  <a:cubicBezTo>
                    <a:pt x="72" y="220"/>
                    <a:pt x="73" y="220"/>
                    <a:pt x="74" y="220"/>
                  </a:cubicBezTo>
                  <a:lnTo>
                    <a:pt x="103" y="232"/>
                  </a:lnTo>
                  <a:lnTo>
                    <a:pt x="104" y="232"/>
                  </a:lnTo>
                  <a:cubicBezTo>
                    <a:pt x="104" y="232"/>
                    <a:pt x="105" y="233"/>
                    <a:pt x="105" y="233"/>
                  </a:cubicBezTo>
                  <a:lnTo>
                    <a:pt x="105" y="244"/>
                  </a:lnTo>
                  <a:cubicBezTo>
                    <a:pt x="105" y="251"/>
                    <a:pt x="110" y="256"/>
                    <a:pt x="116" y="256"/>
                  </a:cubicBezTo>
                  <a:lnTo>
                    <a:pt x="140" y="256"/>
                  </a:lnTo>
                  <a:cubicBezTo>
                    <a:pt x="146" y="256"/>
                    <a:pt x="152" y="251"/>
                    <a:pt x="152" y="244"/>
                  </a:cubicBezTo>
                  <a:lnTo>
                    <a:pt x="152" y="233"/>
                  </a:lnTo>
                  <a:cubicBezTo>
                    <a:pt x="152" y="233"/>
                    <a:pt x="152" y="232"/>
                    <a:pt x="153" y="232"/>
                  </a:cubicBezTo>
                  <a:lnTo>
                    <a:pt x="185" y="218"/>
                  </a:lnTo>
                  <a:lnTo>
                    <a:pt x="186" y="218"/>
                  </a:lnTo>
                  <a:cubicBezTo>
                    <a:pt x="186" y="218"/>
                    <a:pt x="188" y="218"/>
                    <a:pt x="188" y="218"/>
                  </a:cubicBezTo>
                  <a:lnTo>
                    <a:pt x="195" y="225"/>
                  </a:lnTo>
                  <a:cubicBezTo>
                    <a:pt x="199" y="230"/>
                    <a:pt x="207" y="230"/>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0" y="151"/>
                    <a:pt x="256" y="146"/>
                    <a:pt x="256" y="139"/>
                  </a:cubicBezTo>
                  <a:lnTo>
                    <a:pt x="256" y="116"/>
                  </a:lnTo>
                  <a:cubicBezTo>
                    <a:pt x="256" y="109"/>
                    <a:pt x="250" y="104"/>
                    <a:pt x="244" y="104"/>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grpSp>
        <p:nvGrpSpPr>
          <p:cNvPr id="171" name="Group 170"/>
          <p:cNvGrpSpPr/>
          <p:nvPr/>
        </p:nvGrpSpPr>
        <p:grpSpPr>
          <a:xfrm>
            <a:off x="5988742" y="1992705"/>
            <a:ext cx="2213019" cy="1197803"/>
            <a:chOff x="5991551" y="1700529"/>
            <a:chExt cx="2248460" cy="1216987"/>
          </a:xfrm>
        </p:grpSpPr>
        <p:sp>
          <p:nvSpPr>
            <p:cNvPr id="300" name="Freeform 5"/>
            <p:cNvSpPr>
              <a:spLocks/>
            </p:cNvSpPr>
            <p:nvPr/>
          </p:nvSpPr>
          <p:spPr bwMode="auto">
            <a:xfrm>
              <a:off x="5991551" y="1737840"/>
              <a:ext cx="1635750" cy="989381"/>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pic>
          <p:nvPicPr>
            <p:cNvPr id="301" name="Picture 300"/>
            <p:cNvPicPr>
              <a:picLocks noChangeAspect="1"/>
            </p:cNvPicPr>
            <p:nvPr/>
          </p:nvPicPr>
          <p:blipFill rotWithShape="1">
            <a:blip r:embed="rId11"/>
            <a:srcRect t="-1" b="58220"/>
            <a:stretch/>
          </p:blipFill>
          <p:spPr>
            <a:xfrm>
              <a:off x="6027675" y="1700529"/>
              <a:ext cx="1028440" cy="368311"/>
            </a:xfrm>
            <a:prstGeom prst="rect">
              <a:avLst/>
            </a:prstGeom>
          </p:spPr>
        </p:pic>
        <p:pic>
          <p:nvPicPr>
            <p:cNvPr id="302" name="Picture 301"/>
            <p:cNvPicPr>
              <a:picLocks noChangeAspect="1"/>
            </p:cNvPicPr>
            <p:nvPr/>
          </p:nvPicPr>
          <p:blipFill>
            <a:blip r:embed="rId10"/>
            <a:stretch>
              <a:fillRect/>
            </a:stretch>
          </p:blipFill>
          <p:spPr>
            <a:xfrm>
              <a:off x="7952772" y="2612368"/>
              <a:ext cx="287239" cy="283603"/>
            </a:xfrm>
            <a:prstGeom prst="rect">
              <a:avLst/>
            </a:prstGeom>
          </p:spPr>
        </p:pic>
        <p:grpSp>
          <p:nvGrpSpPr>
            <p:cNvPr id="303" name="Group 302"/>
            <p:cNvGrpSpPr/>
            <p:nvPr/>
          </p:nvGrpSpPr>
          <p:grpSpPr>
            <a:xfrm>
              <a:off x="7262320" y="2595864"/>
              <a:ext cx="265348" cy="303256"/>
              <a:chOff x="6100775" y="2852089"/>
              <a:chExt cx="159931" cy="182779"/>
            </a:xfrm>
          </p:grpSpPr>
          <p:sp>
            <p:nvSpPr>
              <p:cNvPr id="318" name="Freeform 39"/>
              <p:cNvSpPr>
                <a:spLocks noEditPoints="1"/>
              </p:cNvSpPr>
              <p:nvPr/>
            </p:nvSpPr>
            <p:spPr bwMode="auto">
              <a:xfrm>
                <a:off x="6100775" y="2852089"/>
                <a:ext cx="159931" cy="182779"/>
              </a:xfrm>
              <a:custGeom>
                <a:avLst/>
                <a:gdLst>
                  <a:gd name="T0" fmla="*/ 282 w 311"/>
                  <a:gd name="T1" fmla="*/ 352 h 382"/>
                  <a:gd name="T2" fmla="*/ 282 w 311"/>
                  <a:gd name="T3" fmla="*/ 352 h 382"/>
                  <a:gd name="T4" fmla="*/ 30 w 311"/>
                  <a:gd name="T5" fmla="*/ 352 h 382"/>
                  <a:gd name="T6" fmla="*/ 30 w 311"/>
                  <a:gd name="T7" fmla="*/ 156 h 382"/>
                  <a:gd name="T8" fmla="*/ 58 w 311"/>
                  <a:gd name="T9" fmla="*/ 156 h 382"/>
                  <a:gd name="T10" fmla="*/ 58 w 311"/>
                  <a:gd name="T11" fmla="*/ 128 h 382"/>
                  <a:gd name="T12" fmla="*/ 156 w 311"/>
                  <a:gd name="T13" fmla="*/ 30 h 382"/>
                  <a:gd name="T14" fmla="*/ 254 w 311"/>
                  <a:gd name="T15" fmla="*/ 128 h 382"/>
                  <a:gd name="T16" fmla="*/ 254 w 311"/>
                  <a:gd name="T17" fmla="*/ 156 h 382"/>
                  <a:gd name="T18" fmla="*/ 282 w 311"/>
                  <a:gd name="T19" fmla="*/ 156 h 382"/>
                  <a:gd name="T20" fmla="*/ 282 w 311"/>
                  <a:gd name="T21" fmla="*/ 352 h 382"/>
                  <a:gd name="T22" fmla="*/ 283 w 311"/>
                  <a:gd name="T23" fmla="*/ 126 h 382"/>
                  <a:gd name="T24" fmla="*/ 283 w 311"/>
                  <a:gd name="T25" fmla="*/ 126 h 382"/>
                  <a:gd name="T26" fmla="*/ 156 w 311"/>
                  <a:gd name="T27" fmla="*/ 0 h 382"/>
                  <a:gd name="T28" fmla="*/ 28 w 311"/>
                  <a:gd name="T29" fmla="*/ 126 h 382"/>
                  <a:gd name="T30" fmla="*/ 0 w 311"/>
                  <a:gd name="T31" fmla="*/ 126 h 382"/>
                  <a:gd name="T32" fmla="*/ 0 w 311"/>
                  <a:gd name="T33" fmla="*/ 382 h 382"/>
                  <a:gd name="T34" fmla="*/ 311 w 311"/>
                  <a:gd name="T35" fmla="*/ 382 h 382"/>
                  <a:gd name="T36" fmla="*/ 311 w 311"/>
                  <a:gd name="T37" fmla="*/ 126 h 382"/>
                  <a:gd name="T38" fmla="*/ 283 w 311"/>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3" y="126"/>
                    </a:moveTo>
                    <a:lnTo>
                      <a:pt x="283" y="126"/>
                    </a:lnTo>
                    <a:cubicBezTo>
                      <a:pt x="282" y="56"/>
                      <a:pt x="226" y="0"/>
                      <a:pt x="156" y="0"/>
                    </a:cubicBezTo>
                    <a:cubicBezTo>
                      <a:pt x="86" y="0"/>
                      <a:pt x="29" y="56"/>
                      <a:pt x="28" y="126"/>
                    </a:cubicBezTo>
                    <a:lnTo>
                      <a:pt x="0" y="126"/>
                    </a:lnTo>
                    <a:lnTo>
                      <a:pt x="0" y="382"/>
                    </a:lnTo>
                    <a:lnTo>
                      <a:pt x="311" y="382"/>
                    </a:lnTo>
                    <a:lnTo>
                      <a:pt x="311" y="126"/>
                    </a:lnTo>
                    <a:lnTo>
                      <a:pt x="283"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19" name="Freeform 40"/>
              <p:cNvSpPr>
                <a:spLocks noEditPoints="1"/>
              </p:cNvSpPr>
              <p:nvPr/>
            </p:nvSpPr>
            <p:spPr bwMode="auto">
              <a:xfrm>
                <a:off x="6114835" y="2866149"/>
                <a:ext cx="131812" cy="154659"/>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3" y="84"/>
                      <a:pt x="140" y="90"/>
                      <a:pt x="140" y="98"/>
                    </a:cubicBezTo>
                    <a:close/>
                    <a:moveTo>
                      <a:pt x="56" y="98"/>
                    </a:moveTo>
                    <a:lnTo>
                      <a:pt x="56" y="98"/>
                    </a:lnTo>
                    <a:cubicBezTo>
                      <a:pt x="56" y="59"/>
                      <a:pt x="87" y="28"/>
                      <a:pt x="126" y="28"/>
                    </a:cubicBezTo>
                    <a:cubicBezTo>
                      <a:pt x="164"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20" name="Freeform 41"/>
              <p:cNvSpPr>
                <a:spLocks/>
              </p:cNvSpPr>
              <p:nvPr/>
            </p:nvSpPr>
            <p:spPr bwMode="auto">
              <a:xfrm>
                <a:off x="6144712" y="2878452"/>
                <a:ext cx="72057" cy="47452"/>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8" y="0"/>
                      <a:pt x="140" y="31"/>
                      <a:pt x="140" y="70"/>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21" name="Freeform 42"/>
              <p:cNvSpPr>
                <a:spLocks/>
              </p:cNvSpPr>
              <p:nvPr/>
            </p:nvSpPr>
            <p:spPr bwMode="auto">
              <a:xfrm>
                <a:off x="6172832" y="2906572"/>
                <a:ext cx="15817" cy="1933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1" y="0"/>
                      <a:pt x="28" y="6"/>
                      <a:pt x="28" y="14"/>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22" name="Freeform 43"/>
              <p:cNvSpPr>
                <a:spLocks noEditPoints="1"/>
              </p:cNvSpPr>
              <p:nvPr/>
            </p:nvSpPr>
            <p:spPr bwMode="auto">
              <a:xfrm>
                <a:off x="6130652" y="2939964"/>
                <a:ext cx="101934" cy="66784"/>
              </a:xfrm>
              <a:custGeom>
                <a:avLst/>
                <a:gdLst>
                  <a:gd name="T0" fmla="*/ 93 w 196"/>
                  <a:gd name="T1" fmla="*/ 109 h 140"/>
                  <a:gd name="T2" fmla="*/ 93 w 196"/>
                  <a:gd name="T3" fmla="*/ 109 h 140"/>
                  <a:gd name="T4" fmla="*/ 59 w 196"/>
                  <a:gd name="T5" fmla="*/ 66 h 140"/>
                  <a:gd name="T6" fmla="*/ 102 w 196"/>
                  <a:gd name="T7" fmla="*/ 32 h 140"/>
                  <a:gd name="T8" fmla="*/ 137 w 196"/>
                  <a:gd name="T9" fmla="*/ 75 h 140"/>
                  <a:gd name="T10" fmla="*/ 93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3" y="109"/>
                    </a:moveTo>
                    <a:lnTo>
                      <a:pt x="93" y="109"/>
                    </a:lnTo>
                    <a:lnTo>
                      <a:pt x="59" y="66"/>
                    </a:lnTo>
                    <a:lnTo>
                      <a:pt x="102" y="32"/>
                    </a:lnTo>
                    <a:lnTo>
                      <a:pt x="137" y="75"/>
                    </a:lnTo>
                    <a:lnTo>
                      <a:pt x="93"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23" name="Freeform 44"/>
              <p:cNvSpPr>
                <a:spLocks/>
              </p:cNvSpPr>
              <p:nvPr/>
            </p:nvSpPr>
            <p:spPr bwMode="auto">
              <a:xfrm>
                <a:off x="6160529" y="2955781"/>
                <a:ext cx="40422" cy="36907"/>
              </a:xfrm>
              <a:custGeom>
                <a:avLst/>
                <a:gdLst>
                  <a:gd name="T0" fmla="*/ 78 w 78"/>
                  <a:gd name="T1" fmla="*/ 43 h 77"/>
                  <a:gd name="T2" fmla="*/ 78 w 78"/>
                  <a:gd name="T3" fmla="*/ 43 h 77"/>
                  <a:gd name="T4" fmla="*/ 34 w 78"/>
                  <a:gd name="T5" fmla="*/ 77 h 77"/>
                  <a:gd name="T6" fmla="*/ 0 w 78"/>
                  <a:gd name="T7" fmla="*/ 34 h 77"/>
                  <a:gd name="T8" fmla="*/ 43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4" y="77"/>
                    </a:lnTo>
                    <a:lnTo>
                      <a:pt x="0" y="34"/>
                    </a:lnTo>
                    <a:lnTo>
                      <a:pt x="43" y="0"/>
                    </a:lnTo>
                    <a:lnTo>
                      <a:pt x="78" y="4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sp>
          <p:nvSpPr>
            <p:cNvPr id="304" name="Freeform 45"/>
            <p:cNvSpPr>
              <a:spLocks noEditPoints="1"/>
            </p:cNvSpPr>
            <p:nvPr/>
          </p:nvSpPr>
          <p:spPr bwMode="auto">
            <a:xfrm>
              <a:off x="7588391" y="2626218"/>
              <a:ext cx="270080" cy="248758"/>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1 h 256"/>
                <a:gd name="T14" fmla="*/ 225 w 256"/>
                <a:gd name="T15" fmla="*/ 44 h 256"/>
                <a:gd name="T16" fmla="*/ 192 w 256"/>
                <a:gd name="T17" fmla="*/ 27 h 256"/>
                <a:gd name="T18" fmla="*/ 183 w 256"/>
                <a:gd name="T19" fmla="*/ 35 h 256"/>
                <a:gd name="T20" fmla="*/ 153 w 256"/>
                <a:gd name="T21" fmla="*/ 24 h 256"/>
                <a:gd name="T22" fmla="*/ 152 w 256"/>
                <a:gd name="T23" fmla="*/ 22 h 256"/>
                <a:gd name="T24" fmla="*/ 140 w 256"/>
                <a:gd name="T25" fmla="*/ 0 h 256"/>
                <a:gd name="T26" fmla="*/ 105 w 256"/>
                <a:gd name="T27" fmla="*/ 11 h 256"/>
                <a:gd name="T28" fmla="*/ 103 w 256"/>
                <a:gd name="T29" fmla="*/ 24 h 256"/>
                <a:gd name="T30" fmla="*/ 69 w 256"/>
                <a:gd name="T31" fmla="*/ 38 h 256"/>
                <a:gd name="T32" fmla="*/ 60 w 256"/>
                <a:gd name="T33" fmla="*/ 31 h 256"/>
                <a:gd name="T34" fmla="*/ 27 w 256"/>
                <a:gd name="T35" fmla="*/ 47 h 256"/>
                <a:gd name="T36" fmla="*/ 27 w 256"/>
                <a:gd name="T37" fmla="*/ 64 h 256"/>
                <a:gd name="T38" fmla="*/ 35 w 256"/>
                <a:gd name="T39" fmla="*/ 74 h 256"/>
                <a:gd name="T40" fmla="*/ 24 w 256"/>
                <a:gd name="T41" fmla="*/ 103 h 256"/>
                <a:gd name="T42" fmla="*/ 11 w 256"/>
                <a:gd name="T43" fmla="*/ 104 h 256"/>
                <a:gd name="T44" fmla="*/ 0 w 256"/>
                <a:gd name="T45" fmla="*/ 139 h 256"/>
                <a:gd name="T46" fmla="*/ 22 w 256"/>
                <a:gd name="T47" fmla="*/ 151 h 256"/>
                <a:gd name="T48" fmla="*/ 38 w 256"/>
                <a:gd name="T49" fmla="*/ 185 h 256"/>
                <a:gd name="T50" fmla="*/ 38 w 256"/>
                <a:gd name="T51" fmla="*/ 187 h 256"/>
                <a:gd name="T52" fmla="*/ 30 w 256"/>
                <a:gd name="T53" fmla="*/ 212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5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2" y="104"/>
                    <a:pt x="232" y="103"/>
                  </a:cubicBezTo>
                  <a:lnTo>
                    <a:pt x="218" y="70"/>
                  </a:lnTo>
                  <a:lnTo>
                    <a:pt x="218" y="69"/>
                  </a:lnTo>
                  <a:cubicBezTo>
                    <a:pt x="218" y="69"/>
                    <a:pt x="218" y="68"/>
                    <a:pt x="218" y="68"/>
                  </a:cubicBezTo>
                  <a:lnTo>
                    <a:pt x="225" y="61"/>
                  </a:lnTo>
                  <a:cubicBezTo>
                    <a:pt x="227" y="58"/>
                    <a:pt x="228" y="55"/>
                    <a:pt x="228" y="52"/>
                  </a:cubicBezTo>
                  <a:cubicBezTo>
                    <a:pt x="228" y="49"/>
                    <a:pt x="227" y="46"/>
                    <a:pt x="225" y="44"/>
                  </a:cubicBezTo>
                  <a:lnTo>
                    <a:pt x="208" y="27"/>
                  </a:lnTo>
                  <a:cubicBezTo>
                    <a:pt x="204" y="23"/>
                    <a:pt x="196" y="23"/>
                    <a:pt x="192" y="27"/>
                  </a:cubicBezTo>
                  <a:lnTo>
                    <a:pt x="184" y="35"/>
                  </a:lnTo>
                  <a:cubicBezTo>
                    <a:pt x="184" y="35"/>
                    <a:pt x="183" y="35"/>
                    <a:pt x="183" y="35"/>
                  </a:cubicBezTo>
                  <a:cubicBezTo>
                    <a:pt x="182" y="35"/>
                    <a:pt x="182" y="35"/>
                    <a:pt x="182" y="35"/>
                  </a:cubicBezTo>
                  <a:lnTo>
                    <a:pt x="153" y="24"/>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3" y="24"/>
                  </a:cubicBezTo>
                  <a:lnTo>
                    <a:pt x="70" y="38"/>
                  </a:lnTo>
                  <a:lnTo>
                    <a:pt x="69" y="38"/>
                  </a:lnTo>
                  <a:cubicBezTo>
                    <a:pt x="69" y="38"/>
                    <a:pt x="68" y="38"/>
                    <a:pt x="68" y="38"/>
                  </a:cubicBezTo>
                  <a:lnTo>
                    <a:pt x="60" y="31"/>
                  </a:lnTo>
                  <a:cubicBezTo>
                    <a:pt x="56" y="26"/>
                    <a:pt x="48" y="26"/>
                    <a:pt x="44" y="31"/>
                  </a:cubicBezTo>
                  <a:lnTo>
                    <a:pt x="27" y="47"/>
                  </a:lnTo>
                  <a:cubicBezTo>
                    <a:pt x="25" y="50"/>
                    <a:pt x="24" y="52"/>
                    <a:pt x="24" y="56"/>
                  </a:cubicBezTo>
                  <a:cubicBezTo>
                    <a:pt x="24" y="59"/>
                    <a:pt x="25" y="62"/>
                    <a:pt x="27" y="64"/>
                  </a:cubicBezTo>
                  <a:lnTo>
                    <a:pt x="35" y="72"/>
                  </a:lnTo>
                  <a:cubicBezTo>
                    <a:pt x="35" y="72"/>
                    <a:pt x="36" y="73"/>
                    <a:pt x="35" y="74"/>
                  </a:cubicBezTo>
                  <a:lnTo>
                    <a:pt x="24" y="103"/>
                  </a:lnTo>
                  <a:lnTo>
                    <a:pt x="24" y="103"/>
                  </a:lnTo>
                  <a:cubicBezTo>
                    <a:pt x="24" y="104"/>
                    <a:pt x="23" y="104"/>
                    <a:pt x="22" y="104"/>
                  </a:cubicBezTo>
                  <a:lnTo>
                    <a:pt x="11" y="104"/>
                  </a:lnTo>
                  <a:cubicBezTo>
                    <a:pt x="5" y="104"/>
                    <a:pt x="0" y="109"/>
                    <a:pt x="0" y="116"/>
                  </a:cubicBezTo>
                  <a:lnTo>
                    <a:pt x="0" y="139"/>
                  </a:lnTo>
                  <a:cubicBezTo>
                    <a:pt x="0" y="146"/>
                    <a:pt x="5" y="151"/>
                    <a:pt x="11" y="151"/>
                  </a:cubicBezTo>
                  <a:lnTo>
                    <a:pt x="22" y="151"/>
                  </a:lnTo>
                  <a:cubicBezTo>
                    <a:pt x="23" y="151"/>
                    <a:pt x="24" y="152"/>
                    <a:pt x="24" y="152"/>
                  </a:cubicBezTo>
                  <a:lnTo>
                    <a:pt x="38" y="185"/>
                  </a:lnTo>
                  <a:lnTo>
                    <a:pt x="38" y="186"/>
                  </a:lnTo>
                  <a:cubicBezTo>
                    <a:pt x="38" y="186"/>
                    <a:pt x="38" y="187"/>
                    <a:pt x="38" y="187"/>
                  </a:cubicBezTo>
                  <a:lnTo>
                    <a:pt x="30" y="195"/>
                  </a:lnTo>
                  <a:cubicBezTo>
                    <a:pt x="26" y="200"/>
                    <a:pt x="26" y="207"/>
                    <a:pt x="30" y="212"/>
                  </a:cubicBezTo>
                  <a:lnTo>
                    <a:pt x="47" y="228"/>
                  </a:lnTo>
                  <a:cubicBezTo>
                    <a:pt x="52" y="233"/>
                    <a:pt x="59" y="233"/>
                    <a:pt x="64" y="228"/>
                  </a:cubicBezTo>
                  <a:lnTo>
                    <a:pt x="72" y="220"/>
                  </a:lnTo>
                  <a:cubicBezTo>
                    <a:pt x="72" y="220"/>
                    <a:pt x="73" y="220"/>
                    <a:pt x="74" y="220"/>
                  </a:cubicBezTo>
                  <a:lnTo>
                    <a:pt x="103" y="232"/>
                  </a:lnTo>
                  <a:lnTo>
                    <a:pt x="104" y="232"/>
                  </a:lnTo>
                  <a:cubicBezTo>
                    <a:pt x="104" y="232"/>
                    <a:pt x="105" y="233"/>
                    <a:pt x="105" y="233"/>
                  </a:cubicBezTo>
                  <a:lnTo>
                    <a:pt x="105" y="244"/>
                  </a:lnTo>
                  <a:cubicBezTo>
                    <a:pt x="105" y="251"/>
                    <a:pt x="110" y="256"/>
                    <a:pt x="116" y="256"/>
                  </a:cubicBezTo>
                  <a:lnTo>
                    <a:pt x="140" y="256"/>
                  </a:lnTo>
                  <a:cubicBezTo>
                    <a:pt x="146" y="256"/>
                    <a:pt x="152" y="251"/>
                    <a:pt x="152" y="244"/>
                  </a:cubicBezTo>
                  <a:lnTo>
                    <a:pt x="152" y="233"/>
                  </a:lnTo>
                  <a:cubicBezTo>
                    <a:pt x="152" y="233"/>
                    <a:pt x="152" y="232"/>
                    <a:pt x="153" y="232"/>
                  </a:cubicBezTo>
                  <a:lnTo>
                    <a:pt x="185" y="218"/>
                  </a:lnTo>
                  <a:lnTo>
                    <a:pt x="186" y="218"/>
                  </a:lnTo>
                  <a:cubicBezTo>
                    <a:pt x="186" y="218"/>
                    <a:pt x="188" y="218"/>
                    <a:pt x="188" y="218"/>
                  </a:cubicBezTo>
                  <a:lnTo>
                    <a:pt x="195" y="225"/>
                  </a:lnTo>
                  <a:cubicBezTo>
                    <a:pt x="199" y="230"/>
                    <a:pt x="207" y="230"/>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0" y="151"/>
                    <a:pt x="256" y="146"/>
                    <a:pt x="256" y="139"/>
                  </a:cubicBezTo>
                  <a:lnTo>
                    <a:pt x="256" y="116"/>
                  </a:lnTo>
                  <a:cubicBezTo>
                    <a:pt x="256" y="109"/>
                    <a:pt x="250" y="104"/>
                    <a:pt x="244" y="104"/>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nvGrpSpPr>
            <p:cNvPr id="305" name="Group 15"/>
            <p:cNvGrpSpPr>
              <a:grpSpLocks noChangeAspect="1"/>
            </p:cNvGrpSpPr>
            <p:nvPr/>
          </p:nvGrpSpPr>
          <p:grpSpPr bwMode="auto">
            <a:xfrm>
              <a:off x="6027272" y="2128389"/>
              <a:ext cx="777232" cy="789127"/>
              <a:chOff x="3187" y="1523"/>
              <a:chExt cx="392" cy="398"/>
            </a:xfrm>
          </p:grpSpPr>
          <p:sp>
            <p:nvSpPr>
              <p:cNvPr id="306" name="Freeform 16"/>
              <p:cNvSpPr>
                <a:spLocks noEditPoints="1"/>
              </p:cNvSpPr>
              <p:nvPr/>
            </p:nvSpPr>
            <p:spPr bwMode="auto">
              <a:xfrm>
                <a:off x="3187" y="1589"/>
                <a:ext cx="185" cy="53"/>
              </a:xfrm>
              <a:custGeom>
                <a:avLst/>
                <a:gdLst>
                  <a:gd name="T0" fmla="*/ 600 w 625"/>
                  <a:gd name="T1" fmla="*/ 144 h 178"/>
                  <a:gd name="T2" fmla="*/ 600 w 625"/>
                  <a:gd name="T3" fmla="*/ 144 h 178"/>
                  <a:gd name="T4" fmla="*/ 596 w 625"/>
                  <a:gd name="T5" fmla="*/ 152 h 178"/>
                  <a:gd name="T6" fmla="*/ 590 w 625"/>
                  <a:gd name="T7" fmla="*/ 154 h 178"/>
                  <a:gd name="T8" fmla="*/ 587 w 625"/>
                  <a:gd name="T9" fmla="*/ 153 h 178"/>
                  <a:gd name="T10" fmla="*/ 535 w 625"/>
                  <a:gd name="T11" fmla="*/ 134 h 178"/>
                  <a:gd name="T12" fmla="*/ 529 w 625"/>
                  <a:gd name="T13" fmla="*/ 125 h 178"/>
                  <a:gd name="T14" fmla="*/ 529 w 625"/>
                  <a:gd name="T15" fmla="*/ 53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7 h 178"/>
                  <a:gd name="T28" fmla="*/ 312 w 625"/>
                  <a:gd name="T29" fmla="*/ 137 h 178"/>
                  <a:gd name="T30" fmla="*/ 264 w 625"/>
                  <a:gd name="T31" fmla="*/ 89 h 178"/>
                  <a:gd name="T32" fmla="*/ 312 w 625"/>
                  <a:gd name="T33" fmla="*/ 41 h 178"/>
                  <a:gd name="T34" fmla="*/ 361 w 625"/>
                  <a:gd name="T35" fmla="*/ 89 h 178"/>
                  <a:gd name="T36" fmla="*/ 312 w 625"/>
                  <a:gd name="T37" fmla="*/ 137 h 178"/>
                  <a:gd name="T38" fmla="*/ 96 w 625"/>
                  <a:gd name="T39" fmla="*/ 125 h 178"/>
                  <a:gd name="T40" fmla="*/ 96 w 625"/>
                  <a:gd name="T41" fmla="*/ 125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3 h 178"/>
                  <a:gd name="T62" fmla="*/ 96 w 625"/>
                  <a:gd name="T63" fmla="*/ 125 h 178"/>
                  <a:gd name="T64" fmla="*/ 611 w 625"/>
                  <a:gd name="T65" fmla="*/ 0 h 178"/>
                  <a:gd name="T66" fmla="*/ 611 w 625"/>
                  <a:gd name="T67" fmla="*/ 0 h 178"/>
                  <a:gd name="T68" fmla="*/ 14 w 625"/>
                  <a:gd name="T69" fmla="*/ 0 h 178"/>
                  <a:gd name="T70" fmla="*/ 0 w 625"/>
                  <a:gd name="T71" fmla="*/ 14 h 178"/>
                  <a:gd name="T72" fmla="*/ 0 w 625"/>
                  <a:gd name="T73" fmla="*/ 164 h 178"/>
                  <a:gd name="T74" fmla="*/ 14 w 625"/>
                  <a:gd name="T75" fmla="*/ 178 h 178"/>
                  <a:gd name="T76" fmla="*/ 611 w 625"/>
                  <a:gd name="T77" fmla="*/ 178 h 178"/>
                  <a:gd name="T78" fmla="*/ 625 w 625"/>
                  <a:gd name="T79" fmla="*/ 164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2"/>
                    </a:cubicBezTo>
                    <a:cubicBezTo>
                      <a:pt x="594" y="153"/>
                      <a:pt x="592" y="154"/>
                      <a:pt x="590" y="154"/>
                    </a:cubicBezTo>
                    <a:cubicBezTo>
                      <a:pt x="589" y="154"/>
                      <a:pt x="588" y="154"/>
                      <a:pt x="587" y="153"/>
                    </a:cubicBezTo>
                    <a:lnTo>
                      <a:pt x="535" y="134"/>
                    </a:lnTo>
                    <a:cubicBezTo>
                      <a:pt x="531" y="132"/>
                      <a:pt x="529" y="129"/>
                      <a:pt x="529" y="125"/>
                    </a:cubicBezTo>
                    <a:lnTo>
                      <a:pt x="529" y="53"/>
                    </a:lnTo>
                    <a:cubicBezTo>
                      <a:pt x="529" y="49"/>
                      <a:pt x="531" y="46"/>
                      <a:pt x="535" y="44"/>
                    </a:cubicBezTo>
                    <a:lnTo>
                      <a:pt x="587" y="25"/>
                    </a:lnTo>
                    <a:cubicBezTo>
                      <a:pt x="590" y="23"/>
                      <a:pt x="593" y="24"/>
                      <a:pt x="596" y="26"/>
                    </a:cubicBezTo>
                    <a:cubicBezTo>
                      <a:pt x="599" y="28"/>
                      <a:pt x="600" y="31"/>
                      <a:pt x="600" y="34"/>
                    </a:cubicBezTo>
                    <a:lnTo>
                      <a:pt x="600" y="144"/>
                    </a:lnTo>
                    <a:close/>
                    <a:moveTo>
                      <a:pt x="312" y="137"/>
                    </a:moveTo>
                    <a:lnTo>
                      <a:pt x="312" y="137"/>
                    </a:lnTo>
                    <a:cubicBezTo>
                      <a:pt x="285" y="137"/>
                      <a:pt x="264" y="116"/>
                      <a:pt x="264" y="89"/>
                    </a:cubicBezTo>
                    <a:cubicBezTo>
                      <a:pt x="264" y="62"/>
                      <a:pt x="285" y="41"/>
                      <a:pt x="312" y="41"/>
                    </a:cubicBezTo>
                    <a:cubicBezTo>
                      <a:pt x="339" y="41"/>
                      <a:pt x="361" y="62"/>
                      <a:pt x="361" y="89"/>
                    </a:cubicBezTo>
                    <a:cubicBezTo>
                      <a:pt x="361" y="116"/>
                      <a:pt x="339" y="137"/>
                      <a:pt x="312" y="137"/>
                    </a:cubicBezTo>
                    <a:close/>
                    <a:moveTo>
                      <a:pt x="96" y="125"/>
                    </a:moveTo>
                    <a:lnTo>
                      <a:pt x="96" y="125"/>
                    </a:lnTo>
                    <a:cubicBezTo>
                      <a:pt x="96" y="129"/>
                      <a:pt x="93" y="132"/>
                      <a:pt x="89" y="134"/>
                    </a:cubicBezTo>
                    <a:lnTo>
                      <a:pt x="37" y="153"/>
                    </a:lnTo>
                    <a:cubicBezTo>
                      <a:pt x="36" y="154"/>
                      <a:pt x="35" y="154"/>
                      <a:pt x="34" y="154"/>
                    </a:cubicBezTo>
                    <a:cubicBezTo>
                      <a:pt x="32" y="154"/>
                      <a:pt x="30" y="153"/>
                      <a:pt x="28" y="152"/>
                    </a:cubicBezTo>
                    <a:cubicBezTo>
                      <a:pt x="26" y="151"/>
                      <a:pt x="24" y="148"/>
                      <a:pt x="24" y="144"/>
                    </a:cubicBezTo>
                    <a:lnTo>
                      <a:pt x="24" y="34"/>
                    </a:lnTo>
                    <a:cubicBezTo>
                      <a:pt x="24" y="31"/>
                      <a:pt x="26" y="28"/>
                      <a:pt x="28" y="26"/>
                    </a:cubicBezTo>
                    <a:cubicBezTo>
                      <a:pt x="31" y="24"/>
                      <a:pt x="34" y="23"/>
                      <a:pt x="37" y="25"/>
                    </a:cubicBezTo>
                    <a:lnTo>
                      <a:pt x="89" y="44"/>
                    </a:lnTo>
                    <a:cubicBezTo>
                      <a:pt x="93" y="46"/>
                      <a:pt x="96" y="49"/>
                      <a:pt x="96" y="53"/>
                    </a:cubicBezTo>
                    <a:lnTo>
                      <a:pt x="96" y="125"/>
                    </a:lnTo>
                    <a:close/>
                    <a:moveTo>
                      <a:pt x="611" y="0"/>
                    </a:moveTo>
                    <a:lnTo>
                      <a:pt x="611" y="0"/>
                    </a:lnTo>
                    <a:lnTo>
                      <a:pt x="14" y="0"/>
                    </a:lnTo>
                    <a:cubicBezTo>
                      <a:pt x="6" y="0"/>
                      <a:pt x="0" y="6"/>
                      <a:pt x="0" y="14"/>
                    </a:cubicBezTo>
                    <a:lnTo>
                      <a:pt x="0" y="164"/>
                    </a:lnTo>
                    <a:cubicBezTo>
                      <a:pt x="0" y="172"/>
                      <a:pt x="6" y="178"/>
                      <a:pt x="14" y="178"/>
                    </a:cubicBezTo>
                    <a:lnTo>
                      <a:pt x="611" y="178"/>
                    </a:lnTo>
                    <a:cubicBezTo>
                      <a:pt x="618" y="178"/>
                      <a:pt x="625" y="172"/>
                      <a:pt x="625" y="164"/>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07" name="Freeform 17"/>
              <p:cNvSpPr>
                <a:spLocks noEditPoints="1"/>
              </p:cNvSpPr>
              <p:nvPr/>
            </p:nvSpPr>
            <p:spPr bwMode="auto">
              <a:xfrm>
                <a:off x="3187" y="1655"/>
                <a:ext cx="185" cy="53"/>
              </a:xfrm>
              <a:custGeom>
                <a:avLst/>
                <a:gdLst>
                  <a:gd name="T0" fmla="*/ 600 w 625"/>
                  <a:gd name="T1" fmla="*/ 144 h 178"/>
                  <a:gd name="T2" fmla="*/ 600 w 625"/>
                  <a:gd name="T3" fmla="*/ 144 h 178"/>
                  <a:gd name="T4" fmla="*/ 596 w 625"/>
                  <a:gd name="T5" fmla="*/ 152 h 178"/>
                  <a:gd name="T6" fmla="*/ 590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2" y="154"/>
                      <a:pt x="590"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8" y="178"/>
                      <a:pt x="625" y="171"/>
                      <a:pt x="625" y="163"/>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08" name="Freeform 18"/>
              <p:cNvSpPr>
                <a:spLocks noEditPoints="1"/>
              </p:cNvSpPr>
              <p:nvPr/>
            </p:nvSpPr>
            <p:spPr bwMode="auto">
              <a:xfrm>
                <a:off x="3187" y="1523"/>
                <a:ext cx="185" cy="53"/>
              </a:xfrm>
              <a:custGeom>
                <a:avLst/>
                <a:gdLst>
                  <a:gd name="T0" fmla="*/ 600 w 625"/>
                  <a:gd name="T1" fmla="*/ 144 h 177"/>
                  <a:gd name="T2" fmla="*/ 600 w 625"/>
                  <a:gd name="T3" fmla="*/ 144 h 177"/>
                  <a:gd name="T4" fmla="*/ 596 w 625"/>
                  <a:gd name="T5" fmla="*/ 152 h 177"/>
                  <a:gd name="T6" fmla="*/ 590 w 625"/>
                  <a:gd name="T7" fmla="*/ 153 h 177"/>
                  <a:gd name="T8" fmla="*/ 587 w 625"/>
                  <a:gd name="T9" fmla="*/ 153 h 177"/>
                  <a:gd name="T10" fmla="*/ 535 w 625"/>
                  <a:gd name="T11" fmla="*/ 133 h 177"/>
                  <a:gd name="T12" fmla="*/ 529 w 625"/>
                  <a:gd name="T13" fmla="*/ 124 h 177"/>
                  <a:gd name="T14" fmla="*/ 529 w 625"/>
                  <a:gd name="T15" fmla="*/ 53 h 177"/>
                  <a:gd name="T16" fmla="*/ 535 w 625"/>
                  <a:gd name="T17" fmla="*/ 43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8 h 177"/>
                  <a:gd name="T32" fmla="*/ 312 w 625"/>
                  <a:gd name="T33" fmla="*/ 40 h 177"/>
                  <a:gd name="T34" fmla="*/ 361 w 625"/>
                  <a:gd name="T35" fmla="*/ 88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3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3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2" y="153"/>
                      <a:pt x="590" y="153"/>
                    </a:cubicBezTo>
                    <a:cubicBezTo>
                      <a:pt x="589" y="153"/>
                      <a:pt x="588" y="153"/>
                      <a:pt x="587" y="153"/>
                    </a:cubicBezTo>
                    <a:lnTo>
                      <a:pt x="535" y="133"/>
                    </a:lnTo>
                    <a:cubicBezTo>
                      <a:pt x="531" y="132"/>
                      <a:pt x="529" y="128"/>
                      <a:pt x="529" y="124"/>
                    </a:cubicBezTo>
                    <a:lnTo>
                      <a:pt x="529" y="53"/>
                    </a:lnTo>
                    <a:cubicBezTo>
                      <a:pt x="529" y="49"/>
                      <a:pt x="531" y="45"/>
                      <a:pt x="535" y="43"/>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8"/>
                    </a:cubicBezTo>
                    <a:cubicBezTo>
                      <a:pt x="264" y="62"/>
                      <a:pt x="285" y="40"/>
                      <a:pt x="312" y="40"/>
                    </a:cubicBezTo>
                    <a:cubicBezTo>
                      <a:pt x="339" y="40"/>
                      <a:pt x="361" y="62"/>
                      <a:pt x="361" y="88"/>
                    </a:cubicBezTo>
                    <a:cubicBezTo>
                      <a:pt x="361" y="115"/>
                      <a:pt x="339" y="137"/>
                      <a:pt x="312" y="137"/>
                    </a:cubicBezTo>
                    <a:close/>
                    <a:moveTo>
                      <a:pt x="96" y="124"/>
                    </a:moveTo>
                    <a:lnTo>
                      <a:pt x="96" y="124"/>
                    </a:lnTo>
                    <a:cubicBezTo>
                      <a:pt x="96" y="128"/>
                      <a:pt x="93" y="132"/>
                      <a:pt x="89" y="133"/>
                    </a:cubicBezTo>
                    <a:lnTo>
                      <a:pt x="37" y="153"/>
                    </a:lnTo>
                    <a:cubicBezTo>
                      <a:pt x="36" y="153"/>
                      <a:pt x="35" y="153"/>
                      <a:pt x="34" y="153"/>
                    </a:cubicBezTo>
                    <a:cubicBezTo>
                      <a:pt x="32" y="153"/>
                      <a:pt x="30" y="153"/>
                      <a:pt x="28" y="152"/>
                    </a:cubicBezTo>
                    <a:cubicBezTo>
                      <a:pt x="26" y="150"/>
                      <a:pt x="24" y="147"/>
                      <a:pt x="24" y="144"/>
                    </a:cubicBezTo>
                    <a:lnTo>
                      <a:pt x="24" y="33"/>
                    </a:lnTo>
                    <a:cubicBezTo>
                      <a:pt x="24" y="30"/>
                      <a:pt x="26" y="27"/>
                      <a:pt x="28" y="25"/>
                    </a:cubicBezTo>
                    <a:cubicBezTo>
                      <a:pt x="31" y="23"/>
                      <a:pt x="34" y="23"/>
                      <a:pt x="37" y="24"/>
                    </a:cubicBezTo>
                    <a:lnTo>
                      <a:pt x="89" y="43"/>
                    </a:lnTo>
                    <a:cubicBezTo>
                      <a:pt x="93" y="45"/>
                      <a:pt x="96" y="49"/>
                      <a:pt x="96" y="53"/>
                    </a:cubicBezTo>
                    <a:lnTo>
                      <a:pt x="96" y="124"/>
                    </a:lnTo>
                    <a:close/>
                    <a:moveTo>
                      <a:pt x="611" y="0"/>
                    </a:moveTo>
                    <a:lnTo>
                      <a:pt x="611" y="0"/>
                    </a:lnTo>
                    <a:lnTo>
                      <a:pt x="14" y="0"/>
                    </a:lnTo>
                    <a:cubicBezTo>
                      <a:pt x="6" y="0"/>
                      <a:pt x="0" y="7"/>
                      <a:pt x="0" y="14"/>
                    </a:cubicBezTo>
                    <a:lnTo>
                      <a:pt x="0" y="163"/>
                    </a:lnTo>
                    <a:cubicBezTo>
                      <a:pt x="0" y="171"/>
                      <a:pt x="6" y="177"/>
                      <a:pt x="14" y="177"/>
                    </a:cubicBezTo>
                    <a:lnTo>
                      <a:pt x="611" y="177"/>
                    </a:lnTo>
                    <a:cubicBezTo>
                      <a:pt x="618" y="177"/>
                      <a:pt x="625" y="171"/>
                      <a:pt x="625" y="163"/>
                    </a:cubicBezTo>
                    <a:lnTo>
                      <a:pt x="625" y="14"/>
                    </a:lnTo>
                    <a:cubicBezTo>
                      <a:pt x="625" y="7"/>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09" name="Freeform 19"/>
              <p:cNvSpPr>
                <a:spLocks noEditPoints="1"/>
              </p:cNvSpPr>
              <p:nvPr/>
            </p:nvSpPr>
            <p:spPr bwMode="auto">
              <a:xfrm>
                <a:off x="3394" y="1589"/>
                <a:ext cx="185" cy="53"/>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5 h 178"/>
                  <a:gd name="T14" fmla="*/ 529 w 625"/>
                  <a:gd name="T15" fmla="*/ 53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7 h 178"/>
                  <a:gd name="T28" fmla="*/ 312 w 625"/>
                  <a:gd name="T29" fmla="*/ 137 h 178"/>
                  <a:gd name="T30" fmla="*/ 264 w 625"/>
                  <a:gd name="T31" fmla="*/ 89 h 178"/>
                  <a:gd name="T32" fmla="*/ 312 w 625"/>
                  <a:gd name="T33" fmla="*/ 41 h 178"/>
                  <a:gd name="T34" fmla="*/ 361 w 625"/>
                  <a:gd name="T35" fmla="*/ 89 h 178"/>
                  <a:gd name="T36" fmla="*/ 312 w 625"/>
                  <a:gd name="T37" fmla="*/ 137 h 178"/>
                  <a:gd name="T38" fmla="*/ 96 w 625"/>
                  <a:gd name="T39" fmla="*/ 125 h 178"/>
                  <a:gd name="T40" fmla="*/ 96 w 625"/>
                  <a:gd name="T41" fmla="*/ 125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3 h 178"/>
                  <a:gd name="T62" fmla="*/ 96 w 625"/>
                  <a:gd name="T63" fmla="*/ 125 h 178"/>
                  <a:gd name="T64" fmla="*/ 611 w 625"/>
                  <a:gd name="T65" fmla="*/ 0 h 178"/>
                  <a:gd name="T66" fmla="*/ 611 w 625"/>
                  <a:gd name="T67" fmla="*/ 0 h 178"/>
                  <a:gd name="T68" fmla="*/ 14 w 625"/>
                  <a:gd name="T69" fmla="*/ 0 h 178"/>
                  <a:gd name="T70" fmla="*/ 0 w 625"/>
                  <a:gd name="T71" fmla="*/ 14 h 178"/>
                  <a:gd name="T72" fmla="*/ 0 w 625"/>
                  <a:gd name="T73" fmla="*/ 164 h 178"/>
                  <a:gd name="T74" fmla="*/ 14 w 625"/>
                  <a:gd name="T75" fmla="*/ 178 h 178"/>
                  <a:gd name="T76" fmla="*/ 611 w 625"/>
                  <a:gd name="T77" fmla="*/ 178 h 178"/>
                  <a:gd name="T78" fmla="*/ 625 w 625"/>
                  <a:gd name="T79" fmla="*/ 164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2"/>
                    </a:cubicBezTo>
                    <a:cubicBezTo>
                      <a:pt x="594" y="153"/>
                      <a:pt x="593" y="154"/>
                      <a:pt x="591" y="154"/>
                    </a:cubicBezTo>
                    <a:cubicBezTo>
                      <a:pt x="589" y="154"/>
                      <a:pt x="588" y="154"/>
                      <a:pt x="587" y="153"/>
                    </a:cubicBezTo>
                    <a:lnTo>
                      <a:pt x="535" y="134"/>
                    </a:lnTo>
                    <a:cubicBezTo>
                      <a:pt x="531" y="132"/>
                      <a:pt x="529" y="129"/>
                      <a:pt x="529" y="125"/>
                    </a:cubicBezTo>
                    <a:lnTo>
                      <a:pt x="529" y="53"/>
                    </a:lnTo>
                    <a:cubicBezTo>
                      <a:pt x="529" y="49"/>
                      <a:pt x="531" y="46"/>
                      <a:pt x="535" y="44"/>
                    </a:cubicBezTo>
                    <a:lnTo>
                      <a:pt x="587" y="25"/>
                    </a:lnTo>
                    <a:cubicBezTo>
                      <a:pt x="590" y="23"/>
                      <a:pt x="593" y="24"/>
                      <a:pt x="596" y="26"/>
                    </a:cubicBezTo>
                    <a:cubicBezTo>
                      <a:pt x="599" y="28"/>
                      <a:pt x="600" y="31"/>
                      <a:pt x="600" y="34"/>
                    </a:cubicBezTo>
                    <a:lnTo>
                      <a:pt x="600" y="144"/>
                    </a:lnTo>
                    <a:close/>
                    <a:moveTo>
                      <a:pt x="312" y="137"/>
                    </a:moveTo>
                    <a:lnTo>
                      <a:pt x="312" y="137"/>
                    </a:lnTo>
                    <a:cubicBezTo>
                      <a:pt x="285" y="137"/>
                      <a:pt x="264" y="116"/>
                      <a:pt x="264" y="89"/>
                    </a:cubicBezTo>
                    <a:cubicBezTo>
                      <a:pt x="264" y="62"/>
                      <a:pt x="285" y="41"/>
                      <a:pt x="312" y="41"/>
                    </a:cubicBezTo>
                    <a:cubicBezTo>
                      <a:pt x="339" y="41"/>
                      <a:pt x="361" y="62"/>
                      <a:pt x="361" y="89"/>
                    </a:cubicBezTo>
                    <a:cubicBezTo>
                      <a:pt x="361" y="116"/>
                      <a:pt x="339" y="137"/>
                      <a:pt x="312" y="137"/>
                    </a:cubicBezTo>
                    <a:close/>
                    <a:moveTo>
                      <a:pt x="96" y="125"/>
                    </a:moveTo>
                    <a:lnTo>
                      <a:pt x="96" y="125"/>
                    </a:lnTo>
                    <a:cubicBezTo>
                      <a:pt x="96" y="129"/>
                      <a:pt x="93" y="132"/>
                      <a:pt x="89" y="134"/>
                    </a:cubicBezTo>
                    <a:lnTo>
                      <a:pt x="37" y="153"/>
                    </a:lnTo>
                    <a:cubicBezTo>
                      <a:pt x="36" y="154"/>
                      <a:pt x="35" y="154"/>
                      <a:pt x="34" y="154"/>
                    </a:cubicBezTo>
                    <a:cubicBezTo>
                      <a:pt x="32" y="154"/>
                      <a:pt x="30" y="153"/>
                      <a:pt x="28" y="152"/>
                    </a:cubicBezTo>
                    <a:cubicBezTo>
                      <a:pt x="26" y="151"/>
                      <a:pt x="24" y="148"/>
                      <a:pt x="24" y="144"/>
                    </a:cubicBezTo>
                    <a:lnTo>
                      <a:pt x="24" y="34"/>
                    </a:lnTo>
                    <a:cubicBezTo>
                      <a:pt x="24" y="31"/>
                      <a:pt x="26" y="28"/>
                      <a:pt x="28" y="26"/>
                    </a:cubicBezTo>
                    <a:cubicBezTo>
                      <a:pt x="31" y="24"/>
                      <a:pt x="34" y="23"/>
                      <a:pt x="37" y="25"/>
                    </a:cubicBezTo>
                    <a:lnTo>
                      <a:pt x="89" y="44"/>
                    </a:lnTo>
                    <a:cubicBezTo>
                      <a:pt x="93" y="46"/>
                      <a:pt x="96" y="49"/>
                      <a:pt x="96" y="53"/>
                    </a:cubicBezTo>
                    <a:lnTo>
                      <a:pt x="96" y="125"/>
                    </a:lnTo>
                    <a:close/>
                    <a:moveTo>
                      <a:pt x="611" y="0"/>
                    </a:moveTo>
                    <a:lnTo>
                      <a:pt x="611" y="0"/>
                    </a:lnTo>
                    <a:lnTo>
                      <a:pt x="14" y="0"/>
                    </a:lnTo>
                    <a:cubicBezTo>
                      <a:pt x="6" y="0"/>
                      <a:pt x="0" y="6"/>
                      <a:pt x="0" y="14"/>
                    </a:cubicBezTo>
                    <a:lnTo>
                      <a:pt x="0" y="164"/>
                    </a:lnTo>
                    <a:cubicBezTo>
                      <a:pt x="0" y="172"/>
                      <a:pt x="6" y="178"/>
                      <a:pt x="14" y="178"/>
                    </a:cubicBezTo>
                    <a:lnTo>
                      <a:pt x="611" y="178"/>
                    </a:lnTo>
                    <a:cubicBezTo>
                      <a:pt x="619" y="178"/>
                      <a:pt x="625" y="172"/>
                      <a:pt x="625" y="164"/>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10" name="Freeform 20"/>
              <p:cNvSpPr>
                <a:spLocks noEditPoints="1"/>
              </p:cNvSpPr>
              <p:nvPr/>
            </p:nvSpPr>
            <p:spPr bwMode="auto">
              <a:xfrm>
                <a:off x="3394" y="1655"/>
                <a:ext cx="185" cy="53"/>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11" name="Freeform 21"/>
              <p:cNvSpPr>
                <a:spLocks noEditPoints="1"/>
              </p:cNvSpPr>
              <p:nvPr/>
            </p:nvSpPr>
            <p:spPr bwMode="auto">
              <a:xfrm>
                <a:off x="3394" y="1523"/>
                <a:ext cx="185" cy="53"/>
              </a:xfrm>
              <a:custGeom>
                <a:avLst/>
                <a:gdLst>
                  <a:gd name="T0" fmla="*/ 600 w 625"/>
                  <a:gd name="T1" fmla="*/ 144 h 177"/>
                  <a:gd name="T2" fmla="*/ 600 w 625"/>
                  <a:gd name="T3" fmla="*/ 144 h 177"/>
                  <a:gd name="T4" fmla="*/ 596 w 625"/>
                  <a:gd name="T5" fmla="*/ 152 h 177"/>
                  <a:gd name="T6" fmla="*/ 591 w 625"/>
                  <a:gd name="T7" fmla="*/ 153 h 177"/>
                  <a:gd name="T8" fmla="*/ 587 w 625"/>
                  <a:gd name="T9" fmla="*/ 153 h 177"/>
                  <a:gd name="T10" fmla="*/ 535 w 625"/>
                  <a:gd name="T11" fmla="*/ 133 h 177"/>
                  <a:gd name="T12" fmla="*/ 529 w 625"/>
                  <a:gd name="T13" fmla="*/ 124 h 177"/>
                  <a:gd name="T14" fmla="*/ 529 w 625"/>
                  <a:gd name="T15" fmla="*/ 53 h 177"/>
                  <a:gd name="T16" fmla="*/ 535 w 625"/>
                  <a:gd name="T17" fmla="*/ 43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8 h 177"/>
                  <a:gd name="T32" fmla="*/ 312 w 625"/>
                  <a:gd name="T33" fmla="*/ 40 h 177"/>
                  <a:gd name="T34" fmla="*/ 361 w 625"/>
                  <a:gd name="T35" fmla="*/ 88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3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3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3"/>
                      <a:pt x="591" y="153"/>
                    </a:cubicBezTo>
                    <a:cubicBezTo>
                      <a:pt x="589" y="153"/>
                      <a:pt x="588" y="153"/>
                      <a:pt x="587" y="153"/>
                    </a:cubicBezTo>
                    <a:lnTo>
                      <a:pt x="535" y="133"/>
                    </a:lnTo>
                    <a:cubicBezTo>
                      <a:pt x="531" y="132"/>
                      <a:pt x="529" y="128"/>
                      <a:pt x="529" y="124"/>
                    </a:cubicBezTo>
                    <a:lnTo>
                      <a:pt x="529" y="53"/>
                    </a:lnTo>
                    <a:cubicBezTo>
                      <a:pt x="529" y="49"/>
                      <a:pt x="531" y="45"/>
                      <a:pt x="535" y="43"/>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8"/>
                    </a:cubicBezTo>
                    <a:cubicBezTo>
                      <a:pt x="264" y="62"/>
                      <a:pt x="285" y="40"/>
                      <a:pt x="312" y="40"/>
                    </a:cubicBezTo>
                    <a:cubicBezTo>
                      <a:pt x="339" y="40"/>
                      <a:pt x="361" y="62"/>
                      <a:pt x="361" y="88"/>
                    </a:cubicBezTo>
                    <a:cubicBezTo>
                      <a:pt x="361" y="115"/>
                      <a:pt x="339" y="137"/>
                      <a:pt x="312" y="137"/>
                    </a:cubicBezTo>
                    <a:close/>
                    <a:moveTo>
                      <a:pt x="96" y="124"/>
                    </a:moveTo>
                    <a:lnTo>
                      <a:pt x="96" y="124"/>
                    </a:lnTo>
                    <a:cubicBezTo>
                      <a:pt x="96" y="128"/>
                      <a:pt x="93" y="132"/>
                      <a:pt x="89" y="133"/>
                    </a:cubicBezTo>
                    <a:lnTo>
                      <a:pt x="37" y="153"/>
                    </a:lnTo>
                    <a:cubicBezTo>
                      <a:pt x="36" y="153"/>
                      <a:pt x="35" y="153"/>
                      <a:pt x="34" y="153"/>
                    </a:cubicBezTo>
                    <a:cubicBezTo>
                      <a:pt x="32" y="153"/>
                      <a:pt x="30" y="153"/>
                      <a:pt x="28" y="152"/>
                    </a:cubicBezTo>
                    <a:cubicBezTo>
                      <a:pt x="26" y="150"/>
                      <a:pt x="24" y="147"/>
                      <a:pt x="24" y="144"/>
                    </a:cubicBezTo>
                    <a:lnTo>
                      <a:pt x="24" y="33"/>
                    </a:lnTo>
                    <a:cubicBezTo>
                      <a:pt x="24" y="30"/>
                      <a:pt x="26" y="27"/>
                      <a:pt x="28" y="25"/>
                    </a:cubicBezTo>
                    <a:cubicBezTo>
                      <a:pt x="31" y="23"/>
                      <a:pt x="34" y="23"/>
                      <a:pt x="37" y="24"/>
                    </a:cubicBezTo>
                    <a:lnTo>
                      <a:pt x="89" y="43"/>
                    </a:lnTo>
                    <a:cubicBezTo>
                      <a:pt x="93" y="45"/>
                      <a:pt x="96" y="49"/>
                      <a:pt x="96" y="53"/>
                    </a:cubicBezTo>
                    <a:lnTo>
                      <a:pt x="96" y="124"/>
                    </a:lnTo>
                    <a:close/>
                    <a:moveTo>
                      <a:pt x="611" y="0"/>
                    </a:moveTo>
                    <a:lnTo>
                      <a:pt x="611" y="0"/>
                    </a:lnTo>
                    <a:lnTo>
                      <a:pt x="14" y="0"/>
                    </a:lnTo>
                    <a:cubicBezTo>
                      <a:pt x="6" y="0"/>
                      <a:pt x="0" y="7"/>
                      <a:pt x="0" y="14"/>
                    </a:cubicBezTo>
                    <a:lnTo>
                      <a:pt x="0" y="163"/>
                    </a:lnTo>
                    <a:cubicBezTo>
                      <a:pt x="0" y="171"/>
                      <a:pt x="6" y="177"/>
                      <a:pt x="14" y="177"/>
                    </a:cubicBezTo>
                    <a:lnTo>
                      <a:pt x="611" y="177"/>
                    </a:lnTo>
                    <a:cubicBezTo>
                      <a:pt x="619" y="177"/>
                      <a:pt x="625" y="171"/>
                      <a:pt x="625" y="163"/>
                    </a:cubicBezTo>
                    <a:lnTo>
                      <a:pt x="625" y="14"/>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12" name="Freeform 22"/>
              <p:cNvSpPr>
                <a:spLocks noEditPoints="1"/>
              </p:cNvSpPr>
              <p:nvPr/>
            </p:nvSpPr>
            <p:spPr bwMode="auto">
              <a:xfrm>
                <a:off x="3187" y="1803"/>
                <a:ext cx="185" cy="52"/>
              </a:xfrm>
              <a:custGeom>
                <a:avLst/>
                <a:gdLst>
                  <a:gd name="T0" fmla="*/ 600 w 625"/>
                  <a:gd name="T1" fmla="*/ 144 h 177"/>
                  <a:gd name="T2" fmla="*/ 600 w 625"/>
                  <a:gd name="T3" fmla="*/ 144 h 177"/>
                  <a:gd name="T4" fmla="*/ 596 w 625"/>
                  <a:gd name="T5" fmla="*/ 152 h 177"/>
                  <a:gd name="T6" fmla="*/ 590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2" y="154"/>
                      <a:pt x="590"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8" y="177"/>
                      <a:pt x="625" y="171"/>
                      <a:pt x="625" y="163"/>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13" name="Freeform 23"/>
              <p:cNvSpPr>
                <a:spLocks noEditPoints="1"/>
              </p:cNvSpPr>
              <p:nvPr/>
            </p:nvSpPr>
            <p:spPr bwMode="auto">
              <a:xfrm>
                <a:off x="3187" y="1869"/>
                <a:ext cx="185" cy="52"/>
              </a:xfrm>
              <a:custGeom>
                <a:avLst/>
                <a:gdLst>
                  <a:gd name="T0" fmla="*/ 600 w 625"/>
                  <a:gd name="T1" fmla="*/ 144 h 178"/>
                  <a:gd name="T2" fmla="*/ 600 w 625"/>
                  <a:gd name="T3" fmla="*/ 144 h 178"/>
                  <a:gd name="T4" fmla="*/ 596 w 625"/>
                  <a:gd name="T5" fmla="*/ 153 h 178"/>
                  <a:gd name="T6" fmla="*/ 590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2" y="154"/>
                      <a:pt x="590"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8" y="178"/>
                      <a:pt x="625" y="172"/>
                      <a:pt x="625" y="164"/>
                    </a:cubicBezTo>
                    <a:lnTo>
                      <a:pt x="625" y="15"/>
                    </a:lnTo>
                    <a:cubicBezTo>
                      <a:pt x="625" y="7"/>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14" name="Freeform 24"/>
              <p:cNvSpPr>
                <a:spLocks noEditPoints="1"/>
              </p:cNvSpPr>
              <p:nvPr/>
            </p:nvSpPr>
            <p:spPr bwMode="auto">
              <a:xfrm>
                <a:off x="3187" y="1737"/>
                <a:ext cx="185" cy="53"/>
              </a:xfrm>
              <a:custGeom>
                <a:avLst/>
                <a:gdLst>
                  <a:gd name="T0" fmla="*/ 600 w 625"/>
                  <a:gd name="T1" fmla="*/ 144 h 178"/>
                  <a:gd name="T2" fmla="*/ 600 w 625"/>
                  <a:gd name="T3" fmla="*/ 144 h 178"/>
                  <a:gd name="T4" fmla="*/ 596 w 625"/>
                  <a:gd name="T5" fmla="*/ 152 h 178"/>
                  <a:gd name="T6" fmla="*/ 590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2" y="154"/>
                      <a:pt x="590"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8" y="178"/>
                      <a:pt x="625" y="171"/>
                      <a:pt x="625" y="163"/>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15" name="Freeform 25"/>
              <p:cNvSpPr>
                <a:spLocks noEditPoints="1"/>
              </p:cNvSpPr>
              <p:nvPr/>
            </p:nvSpPr>
            <p:spPr bwMode="auto">
              <a:xfrm>
                <a:off x="3394" y="1803"/>
                <a:ext cx="185" cy="52"/>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16" name="Freeform 26"/>
              <p:cNvSpPr>
                <a:spLocks noEditPoints="1"/>
              </p:cNvSpPr>
              <p:nvPr/>
            </p:nvSpPr>
            <p:spPr bwMode="auto">
              <a:xfrm>
                <a:off x="3394" y="1869"/>
                <a:ext cx="185" cy="52"/>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17" name="Freeform 27"/>
              <p:cNvSpPr>
                <a:spLocks noEditPoints="1"/>
              </p:cNvSpPr>
              <p:nvPr/>
            </p:nvSpPr>
            <p:spPr bwMode="auto">
              <a:xfrm>
                <a:off x="3394" y="1737"/>
                <a:ext cx="185" cy="53"/>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grpSp>
      <p:grpSp>
        <p:nvGrpSpPr>
          <p:cNvPr id="180" name="Group 37"/>
          <p:cNvGrpSpPr>
            <a:grpSpLocks noChangeAspect="1"/>
          </p:cNvGrpSpPr>
          <p:nvPr/>
        </p:nvGrpSpPr>
        <p:grpSpPr bwMode="auto">
          <a:xfrm>
            <a:off x="649000" y="3540502"/>
            <a:ext cx="250080" cy="240228"/>
            <a:chOff x="2489" y="2338"/>
            <a:chExt cx="330" cy="317"/>
          </a:xfrm>
        </p:grpSpPr>
        <p:sp>
          <p:nvSpPr>
            <p:cNvPr id="292" name="AutoShape 36"/>
            <p:cNvSpPr>
              <a:spLocks noChangeAspect="1" noChangeArrowheads="1" noTextEdit="1"/>
            </p:cNvSpPr>
            <p:nvPr/>
          </p:nvSpPr>
          <p:spPr bwMode="auto">
            <a:xfrm>
              <a:off x="2489" y="2338"/>
              <a:ext cx="32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93" name="Freeform 38"/>
            <p:cNvSpPr>
              <a:spLocks/>
            </p:cNvSpPr>
            <p:nvPr/>
          </p:nvSpPr>
          <p:spPr bwMode="auto">
            <a:xfrm>
              <a:off x="2525" y="2496"/>
              <a:ext cx="258" cy="159"/>
            </a:xfrm>
            <a:custGeom>
              <a:avLst/>
              <a:gdLst>
                <a:gd name="T0" fmla="*/ 1228 w 1328"/>
                <a:gd name="T1" fmla="*/ 354 h 816"/>
                <a:gd name="T2" fmla="*/ 1228 w 1328"/>
                <a:gd name="T3" fmla="*/ 354 h 816"/>
                <a:gd name="T4" fmla="*/ 962 w 1328"/>
                <a:gd name="T5" fmla="*/ 354 h 816"/>
                <a:gd name="T6" fmla="*/ 890 w 1328"/>
                <a:gd name="T7" fmla="*/ 281 h 816"/>
                <a:gd name="T8" fmla="*/ 890 w 1328"/>
                <a:gd name="T9" fmla="*/ 177 h 816"/>
                <a:gd name="T10" fmla="*/ 963 w 1328"/>
                <a:gd name="T11" fmla="*/ 104 h 816"/>
                <a:gd name="T12" fmla="*/ 963 w 1328"/>
                <a:gd name="T13" fmla="*/ 0 h 816"/>
                <a:gd name="T14" fmla="*/ 365 w 1328"/>
                <a:gd name="T15" fmla="*/ 0 h 816"/>
                <a:gd name="T16" fmla="*/ 365 w 1328"/>
                <a:gd name="T17" fmla="*/ 104 h 816"/>
                <a:gd name="T18" fmla="*/ 438 w 1328"/>
                <a:gd name="T19" fmla="*/ 177 h 816"/>
                <a:gd name="T20" fmla="*/ 438 w 1328"/>
                <a:gd name="T21" fmla="*/ 281 h 816"/>
                <a:gd name="T22" fmla="*/ 366 w 1328"/>
                <a:gd name="T23" fmla="*/ 354 h 816"/>
                <a:gd name="T24" fmla="*/ 100 w 1328"/>
                <a:gd name="T25" fmla="*/ 354 h 816"/>
                <a:gd name="T26" fmla="*/ 100 w 1328"/>
                <a:gd name="T27" fmla="*/ 291 h 816"/>
                <a:gd name="T28" fmla="*/ 0 w 1328"/>
                <a:gd name="T29" fmla="*/ 291 h 816"/>
                <a:gd name="T30" fmla="*/ 0 w 1328"/>
                <a:gd name="T31" fmla="*/ 816 h 816"/>
                <a:gd name="T32" fmla="*/ 100 w 1328"/>
                <a:gd name="T33" fmla="*/ 816 h 816"/>
                <a:gd name="T34" fmla="*/ 100 w 1328"/>
                <a:gd name="T35" fmla="*/ 753 h 816"/>
                <a:gd name="T36" fmla="*/ 1228 w 1328"/>
                <a:gd name="T37" fmla="*/ 753 h 816"/>
                <a:gd name="T38" fmla="*/ 1228 w 1328"/>
                <a:gd name="T39" fmla="*/ 816 h 816"/>
                <a:gd name="T40" fmla="*/ 1328 w 1328"/>
                <a:gd name="T41" fmla="*/ 816 h 816"/>
                <a:gd name="T42" fmla="*/ 1328 w 1328"/>
                <a:gd name="T43" fmla="*/ 291 h 816"/>
                <a:gd name="T44" fmla="*/ 1228 w 1328"/>
                <a:gd name="T45" fmla="*/ 291 h 816"/>
                <a:gd name="T46" fmla="*/ 1228 w 1328"/>
                <a:gd name="T47" fmla="*/ 354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8" h="816">
                  <a:moveTo>
                    <a:pt x="1228" y="354"/>
                  </a:moveTo>
                  <a:lnTo>
                    <a:pt x="1228" y="354"/>
                  </a:lnTo>
                  <a:lnTo>
                    <a:pt x="962" y="354"/>
                  </a:lnTo>
                  <a:cubicBezTo>
                    <a:pt x="922" y="353"/>
                    <a:pt x="890" y="321"/>
                    <a:pt x="890" y="281"/>
                  </a:cubicBezTo>
                  <a:lnTo>
                    <a:pt x="890" y="177"/>
                  </a:lnTo>
                  <a:cubicBezTo>
                    <a:pt x="890" y="137"/>
                    <a:pt x="923" y="104"/>
                    <a:pt x="963" y="104"/>
                  </a:cubicBezTo>
                  <a:lnTo>
                    <a:pt x="963" y="0"/>
                  </a:lnTo>
                  <a:lnTo>
                    <a:pt x="365" y="0"/>
                  </a:lnTo>
                  <a:lnTo>
                    <a:pt x="365" y="104"/>
                  </a:lnTo>
                  <a:cubicBezTo>
                    <a:pt x="405" y="104"/>
                    <a:pt x="438" y="137"/>
                    <a:pt x="438" y="177"/>
                  </a:cubicBezTo>
                  <a:lnTo>
                    <a:pt x="438" y="281"/>
                  </a:lnTo>
                  <a:cubicBezTo>
                    <a:pt x="438" y="321"/>
                    <a:pt x="406" y="353"/>
                    <a:pt x="366" y="354"/>
                  </a:cubicBezTo>
                  <a:lnTo>
                    <a:pt x="100" y="354"/>
                  </a:lnTo>
                  <a:lnTo>
                    <a:pt x="100" y="291"/>
                  </a:lnTo>
                  <a:lnTo>
                    <a:pt x="0" y="291"/>
                  </a:lnTo>
                  <a:lnTo>
                    <a:pt x="0" y="816"/>
                  </a:lnTo>
                  <a:lnTo>
                    <a:pt x="100" y="816"/>
                  </a:lnTo>
                  <a:lnTo>
                    <a:pt x="100" y="753"/>
                  </a:lnTo>
                  <a:lnTo>
                    <a:pt x="1228" y="753"/>
                  </a:lnTo>
                  <a:lnTo>
                    <a:pt x="1228" y="816"/>
                  </a:lnTo>
                  <a:lnTo>
                    <a:pt x="1328" y="816"/>
                  </a:lnTo>
                  <a:lnTo>
                    <a:pt x="1328" y="291"/>
                  </a:lnTo>
                  <a:lnTo>
                    <a:pt x="1228" y="291"/>
                  </a:lnTo>
                  <a:lnTo>
                    <a:pt x="1228" y="35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94" name="Freeform 39"/>
            <p:cNvSpPr>
              <a:spLocks/>
            </p:cNvSpPr>
            <p:nvPr/>
          </p:nvSpPr>
          <p:spPr bwMode="auto">
            <a:xfrm>
              <a:off x="2799" y="2553"/>
              <a:ext cx="20" cy="102"/>
            </a:xfrm>
            <a:custGeom>
              <a:avLst/>
              <a:gdLst>
                <a:gd name="T0" fmla="*/ 0 w 100"/>
                <a:gd name="T1" fmla="*/ 0 h 526"/>
                <a:gd name="T2" fmla="*/ 0 w 100"/>
                <a:gd name="T3" fmla="*/ 0 h 526"/>
                <a:gd name="T4" fmla="*/ 100 w 100"/>
                <a:gd name="T5" fmla="*/ 0 h 526"/>
                <a:gd name="T6" fmla="*/ 100 w 100"/>
                <a:gd name="T7" fmla="*/ 526 h 526"/>
                <a:gd name="T8" fmla="*/ 0 w 100"/>
                <a:gd name="T9" fmla="*/ 526 h 526"/>
                <a:gd name="T10" fmla="*/ 0 w 100"/>
                <a:gd name="T11" fmla="*/ 0 h 526"/>
              </a:gdLst>
              <a:ahLst/>
              <a:cxnLst>
                <a:cxn ang="0">
                  <a:pos x="T0" y="T1"/>
                </a:cxn>
                <a:cxn ang="0">
                  <a:pos x="T2" y="T3"/>
                </a:cxn>
                <a:cxn ang="0">
                  <a:pos x="T4" y="T5"/>
                </a:cxn>
                <a:cxn ang="0">
                  <a:pos x="T6" y="T7"/>
                </a:cxn>
                <a:cxn ang="0">
                  <a:pos x="T8" y="T9"/>
                </a:cxn>
                <a:cxn ang="0">
                  <a:pos x="T10" y="T11"/>
                </a:cxn>
              </a:cxnLst>
              <a:rect l="0" t="0" r="r" b="b"/>
              <a:pathLst>
                <a:path w="100" h="526">
                  <a:moveTo>
                    <a:pt x="0" y="0"/>
                  </a:moveTo>
                  <a:lnTo>
                    <a:pt x="0" y="0"/>
                  </a:lnTo>
                  <a:lnTo>
                    <a:pt x="100" y="0"/>
                  </a:lnTo>
                  <a:lnTo>
                    <a:pt x="100" y="526"/>
                  </a:lnTo>
                  <a:lnTo>
                    <a:pt x="0" y="52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95" name="Freeform 40"/>
            <p:cNvSpPr>
              <a:spLocks/>
            </p:cNvSpPr>
            <p:nvPr/>
          </p:nvSpPr>
          <p:spPr bwMode="auto">
            <a:xfrm>
              <a:off x="2489" y="2553"/>
              <a:ext cx="19" cy="102"/>
            </a:xfrm>
            <a:custGeom>
              <a:avLst/>
              <a:gdLst>
                <a:gd name="T0" fmla="*/ 0 w 99"/>
                <a:gd name="T1" fmla="*/ 0 h 526"/>
                <a:gd name="T2" fmla="*/ 0 w 99"/>
                <a:gd name="T3" fmla="*/ 0 h 526"/>
                <a:gd name="T4" fmla="*/ 99 w 99"/>
                <a:gd name="T5" fmla="*/ 0 h 526"/>
                <a:gd name="T6" fmla="*/ 99 w 99"/>
                <a:gd name="T7" fmla="*/ 526 h 526"/>
                <a:gd name="T8" fmla="*/ 0 w 99"/>
                <a:gd name="T9" fmla="*/ 526 h 526"/>
                <a:gd name="T10" fmla="*/ 0 w 99"/>
                <a:gd name="T11" fmla="*/ 0 h 526"/>
              </a:gdLst>
              <a:ahLst/>
              <a:cxnLst>
                <a:cxn ang="0">
                  <a:pos x="T0" y="T1"/>
                </a:cxn>
                <a:cxn ang="0">
                  <a:pos x="T2" y="T3"/>
                </a:cxn>
                <a:cxn ang="0">
                  <a:pos x="T4" y="T5"/>
                </a:cxn>
                <a:cxn ang="0">
                  <a:pos x="T6" y="T7"/>
                </a:cxn>
                <a:cxn ang="0">
                  <a:pos x="T8" y="T9"/>
                </a:cxn>
                <a:cxn ang="0">
                  <a:pos x="T10" y="T11"/>
                </a:cxn>
              </a:cxnLst>
              <a:rect l="0" t="0" r="r" b="b"/>
              <a:pathLst>
                <a:path w="99" h="526">
                  <a:moveTo>
                    <a:pt x="0" y="0"/>
                  </a:moveTo>
                  <a:lnTo>
                    <a:pt x="0" y="0"/>
                  </a:lnTo>
                  <a:lnTo>
                    <a:pt x="99" y="0"/>
                  </a:lnTo>
                  <a:lnTo>
                    <a:pt x="99" y="526"/>
                  </a:lnTo>
                  <a:lnTo>
                    <a:pt x="0" y="526"/>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96" name="Freeform 41"/>
            <p:cNvSpPr>
              <a:spLocks/>
            </p:cNvSpPr>
            <p:nvPr/>
          </p:nvSpPr>
          <p:spPr bwMode="auto">
            <a:xfrm>
              <a:off x="2595" y="2459"/>
              <a:ext cx="117" cy="30"/>
            </a:xfrm>
            <a:custGeom>
              <a:avLst/>
              <a:gdLst>
                <a:gd name="T0" fmla="*/ 0 w 599"/>
                <a:gd name="T1" fmla="*/ 0 h 155"/>
                <a:gd name="T2" fmla="*/ 0 w 599"/>
                <a:gd name="T3" fmla="*/ 0 h 155"/>
                <a:gd name="T4" fmla="*/ 599 w 599"/>
                <a:gd name="T5" fmla="*/ 0 h 155"/>
                <a:gd name="T6" fmla="*/ 599 w 599"/>
                <a:gd name="T7" fmla="*/ 155 h 155"/>
                <a:gd name="T8" fmla="*/ 0 w 599"/>
                <a:gd name="T9" fmla="*/ 155 h 155"/>
                <a:gd name="T10" fmla="*/ 0 w 599"/>
                <a:gd name="T11" fmla="*/ 0 h 155"/>
              </a:gdLst>
              <a:ahLst/>
              <a:cxnLst>
                <a:cxn ang="0">
                  <a:pos x="T0" y="T1"/>
                </a:cxn>
                <a:cxn ang="0">
                  <a:pos x="T2" y="T3"/>
                </a:cxn>
                <a:cxn ang="0">
                  <a:pos x="T4" y="T5"/>
                </a:cxn>
                <a:cxn ang="0">
                  <a:pos x="T6" y="T7"/>
                </a:cxn>
                <a:cxn ang="0">
                  <a:pos x="T8" y="T9"/>
                </a:cxn>
                <a:cxn ang="0">
                  <a:pos x="T10" y="T11"/>
                </a:cxn>
              </a:cxnLst>
              <a:rect l="0" t="0" r="r" b="b"/>
              <a:pathLst>
                <a:path w="599" h="155">
                  <a:moveTo>
                    <a:pt x="0" y="0"/>
                  </a:moveTo>
                  <a:lnTo>
                    <a:pt x="0" y="0"/>
                  </a:lnTo>
                  <a:lnTo>
                    <a:pt x="599" y="0"/>
                  </a:lnTo>
                  <a:lnTo>
                    <a:pt x="599" y="155"/>
                  </a:lnTo>
                  <a:lnTo>
                    <a:pt x="0" y="155"/>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97" name="Freeform 42"/>
            <p:cNvSpPr>
              <a:spLocks/>
            </p:cNvSpPr>
            <p:nvPr/>
          </p:nvSpPr>
          <p:spPr bwMode="auto">
            <a:xfrm>
              <a:off x="2580" y="2338"/>
              <a:ext cx="148" cy="148"/>
            </a:xfrm>
            <a:custGeom>
              <a:avLst/>
              <a:gdLst>
                <a:gd name="T0" fmla="*/ 764 w 764"/>
                <a:gd name="T1" fmla="*/ 381 h 763"/>
                <a:gd name="T2" fmla="*/ 764 w 764"/>
                <a:gd name="T3" fmla="*/ 381 h 763"/>
                <a:gd name="T4" fmla="*/ 382 w 764"/>
                <a:gd name="T5" fmla="*/ 763 h 763"/>
                <a:gd name="T6" fmla="*/ 0 w 764"/>
                <a:gd name="T7" fmla="*/ 381 h 763"/>
                <a:gd name="T8" fmla="*/ 382 w 764"/>
                <a:gd name="T9" fmla="*/ 0 h 763"/>
                <a:gd name="T10" fmla="*/ 764 w 764"/>
                <a:gd name="T11" fmla="*/ 381 h 763"/>
              </a:gdLst>
              <a:ahLst/>
              <a:cxnLst>
                <a:cxn ang="0">
                  <a:pos x="T0" y="T1"/>
                </a:cxn>
                <a:cxn ang="0">
                  <a:pos x="T2" y="T3"/>
                </a:cxn>
                <a:cxn ang="0">
                  <a:pos x="T4" y="T5"/>
                </a:cxn>
                <a:cxn ang="0">
                  <a:pos x="T6" y="T7"/>
                </a:cxn>
                <a:cxn ang="0">
                  <a:pos x="T8" y="T9"/>
                </a:cxn>
                <a:cxn ang="0">
                  <a:pos x="T10" y="T11"/>
                </a:cxn>
              </a:cxnLst>
              <a:rect l="0" t="0" r="r" b="b"/>
              <a:pathLst>
                <a:path w="764" h="763">
                  <a:moveTo>
                    <a:pt x="764" y="381"/>
                  </a:moveTo>
                  <a:lnTo>
                    <a:pt x="764" y="381"/>
                  </a:lnTo>
                  <a:cubicBezTo>
                    <a:pt x="764" y="591"/>
                    <a:pt x="593" y="763"/>
                    <a:pt x="382" y="763"/>
                  </a:cubicBezTo>
                  <a:cubicBezTo>
                    <a:pt x="171" y="763"/>
                    <a:pt x="0" y="591"/>
                    <a:pt x="0" y="381"/>
                  </a:cubicBezTo>
                  <a:cubicBezTo>
                    <a:pt x="0" y="170"/>
                    <a:pt x="171" y="0"/>
                    <a:pt x="382" y="0"/>
                  </a:cubicBezTo>
                  <a:cubicBezTo>
                    <a:pt x="593" y="0"/>
                    <a:pt x="764" y="170"/>
                    <a:pt x="764" y="38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98" name="Freeform 43"/>
            <p:cNvSpPr>
              <a:spLocks/>
            </p:cNvSpPr>
            <p:nvPr/>
          </p:nvSpPr>
          <p:spPr bwMode="auto">
            <a:xfrm>
              <a:off x="2595" y="2354"/>
              <a:ext cx="117" cy="116"/>
            </a:xfrm>
            <a:custGeom>
              <a:avLst/>
              <a:gdLst>
                <a:gd name="T0" fmla="*/ 300 w 599"/>
                <a:gd name="T1" fmla="*/ 599 h 599"/>
                <a:gd name="T2" fmla="*/ 300 w 599"/>
                <a:gd name="T3" fmla="*/ 599 h 599"/>
                <a:gd name="T4" fmla="*/ 0 w 599"/>
                <a:gd name="T5" fmla="*/ 299 h 599"/>
                <a:gd name="T6" fmla="*/ 300 w 599"/>
                <a:gd name="T7" fmla="*/ 0 h 599"/>
                <a:gd name="T8" fmla="*/ 599 w 599"/>
                <a:gd name="T9" fmla="*/ 299 h 599"/>
                <a:gd name="T10" fmla="*/ 300 w 599"/>
                <a:gd name="T11" fmla="*/ 599 h 599"/>
              </a:gdLst>
              <a:ahLst/>
              <a:cxnLst>
                <a:cxn ang="0">
                  <a:pos x="T0" y="T1"/>
                </a:cxn>
                <a:cxn ang="0">
                  <a:pos x="T2" y="T3"/>
                </a:cxn>
                <a:cxn ang="0">
                  <a:pos x="T4" y="T5"/>
                </a:cxn>
                <a:cxn ang="0">
                  <a:pos x="T6" y="T7"/>
                </a:cxn>
                <a:cxn ang="0">
                  <a:pos x="T8" y="T9"/>
                </a:cxn>
                <a:cxn ang="0">
                  <a:pos x="T10" y="T11"/>
                </a:cxn>
              </a:cxnLst>
              <a:rect l="0" t="0" r="r" b="b"/>
              <a:pathLst>
                <a:path w="599" h="599">
                  <a:moveTo>
                    <a:pt x="300" y="599"/>
                  </a:moveTo>
                  <a:lnTo>
                    <a:pt x="300" y="599"/>
                  </a:lnTo>
                  <a:cubicBezTo>
                    <a:pt x="135" y="599"/>
                    <a:pt x="0" y="465"/>
                    <a:pt x="0" y="299"/>
                  </a:cubicBezTo>
                  <a:cubicBezTo>
                    <a:pt x="0" y="135"/>
                    <a:pt x="135" y="0"/>
                    <a:pt x="300" y="0"/>
                  </a:cubicBezTo>
                  <a:cubicBezTo>
                    <a:pt x="465" y="0"/>
                    <a:pt x="599" y="135"/>
                    <a:pt x="599" y="299"/>
                  </a:cubicBezTo>
                  <a:cubicBezTo>
                    <a:pt x="599" y="465"/>
                    <a:pt x="465" y="599"/>
                    <a:pt x="300" y="599"/>
                  </a:cubicBez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99" name="Freeform 44"/>
            <p:cNvSpPr>
              <a:spLocks/>
            </p:cNvSpPr>
            <p:nvPr/>
          </p:nvSpPr>
          <p:spPr bwMode="auto">
            <a:xfrm>
              <a:off x="2608" y="2364"/>
              <a:ext cx="95" cy="95"/>
            </a:xfrm>
            <a:custGeom>
              <a:avLst/>
              <a:gdLst>
                <a:gd name="T0" fmla="*/ 244 w 488"/>
                <a:gd name="T1" fmla="*/ 0 h 489"/>
                <a:gd name="T2" fmla="*/ 244 w 488"/>
                <a:gd name="T3" fmla="*/ 0 h 489"/>
                <a:gd name="T4" fmla="*/ 488 w 488"/>
                <a:gd name="T5" fmla="*/ 245 h 489"/>
                <a:gd name="T6" fmla="*/ 244 w 488"/>
                <a:gd name="T7" fmla="*/ 489 h 489"/>
                <a:gd name="T8" fmla="*/ 0 w 488"/>
                <a:gd name="T9" fmla="*/ 245 h 489"/>
                <a:gd name="T10" fmla="*/ 244 w 488"/>
                <a:gd name="T11" fmla="*/ 0 h 489"/>
              </a:gdLst>
              <a:ahLst/>
              <a:cxnLst>
                <a:cxn ang="0">
                  <a:pos x="T0" y="T1"/>
                </a:cxn>
                <a:cxn ang="0">
                  <a:pos x="T2" y="T3"/>
                </a:cxn>
                <a:cxn ang="0">
                  <a:pos x="T4" y="T5"/>
                </a:cxn>
                <a:cxn ang="0">
                  <a:pos x="T6" y="T7"/>
                </a:cxn>
                <a:cxn ang="0">
                  <a:pos x="T8" y="T9"/>
                </a:cxn>
                <a:cxn ang="0">
                  <a:pos x="T10" y="T11"/>
                </a:cxn>
              </a:cxnLst>
              <a:rect l="0" t="0" r="r" b="b"/>
              <a:pathLst>
                <a:path w="488" h="489">
                  <a:moveTo>
                    <a:pt x="244" y="0"/>
                  </a:moveTo>
                  <a:lnTo>
                    <a:pt x="244" y="0"/>
                  </a:lnTo>
                  <a:cubicBezTo>
                    <a:pt x="379" y="0"/>
                    <a:pt x="488" y="110"/>
                    <a:pt x="488" y="245"/>
                  </a:cubicBezTo>
                  <a:cubicBezTo>
                    <a:pt x="488" y="379"/>
                    <a:pt x="379" y="489"/>
                    <a:pt x="244" y="489"/>
                  </a:cubicBezTo>
                  <a:cubicBezTo>
                    <a:pt x="109" y="489"/>
                    <a:pt x="0" y="379"/>
                    <a:pt x="0" y="245"/>
                  </a:cubicBezTo>
                  <a:cubicBezTo>
                    <a:pt x="0" y="110"/>
                    <a:pt x="109" y="0"/>
                    <a:pt x="24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grpSp>
        <p:nvGrpSpPr>
          <p:cNvPr id="183" name="Group 182"/>
          <p:cNvGrpSpPr/>
          <p:nvPr/>
        </p:nvGrpSpPr>
        <p:grpSpPr>
          <a:xfrm>
            <a:off x="2720652" y="2359226"/>
            <a:ext cx="723467" cy="446868"/>
            <a:chOff x="2795591" y="1203326"/>
            <a:chExt cx="735053" cy="454025"/>
          </a:xfrm>
        </p:grpSpPr>
        <p:pic>
          <p:nvPicPr>
            <p:cNvPr id="282" name="Picture 281"/>
            <p:cNvPicPr>
              <a:picLocks noChangeAspect="1"/>
            </p:cNvPicPr>
            <p:nvPr/>
          </p:nvPicPr>
          <p:blipFill>
            <a:blip r:embed="rId10"/>
            <a:stretch>
              <a:fillRect/>
            </a:stretch>
          </p:blipFill>
          <p:spPr>
            <a:xfrm>
              <a:off x="3382635" y="1504685"/>
              <a:ext cx="148009" cy="146135"/>
            </a:xfrm>
            <a:prstGeom prst="rect">
              <a:avLst/>
            </a:prstGeom>
          </p:spPr>
        </p:pic>
        <p:grpSp>
          <p:nvGrpSpPr>
            <p:cNvPr id="283" name="Group 59"/>
            <p:cNvGrpSpPr>
              <a:grpSpLocks noChangeAspect="1"/>
            </p:cNvGrpSpPr>
            <p:nvPr/>
          </p:nvGrpSpPr>
          <p:grpSpPr bwMode="auto">
            <a:xfrm>
              <a:off x="2795591" y="1203326"/>
              <a:ext cx="566738" cy="454025"/>
              <a:chOff x="1761" y="758"/>
              <a:chExt cx="357" cy="286"/>
            </a:xfrm>
          </p:grpSpPr>
          <p:sp>
            <p:nvSpPr>
              <p:cNvPr id="284" name="Freeform 60"/>
              <p:cNvSpPr>
                <a:spLocks noEditPoints="1"/>
              </p:cNvSpPr>
              <p:nvPr/>
            </p:nvSpPr>
            <p:spPr bwMode="auto">
              <a:xfrm>
                <a:off x="1761" y="758"/>
                <a:ext cx="231" cy="250"/>
              </a:xfrm>
              <a:custGeom>
                <a:avLst/>
                <a:gdLst>
                  <a:gd name="T0" fmla="*/ 1033 w 1124"/>
                  <a:gd name="T1" fmla="*/ 1017 h 1213"/>
                  <a:gd name="T2" fmla="*/ 876 w 1124"/>
                  <a:gd name="T3" fmla="*/ 1041 h 1213"/>
                  <a:gd name="T4" fmla="*/ 851 w 1124"/>
                  <a:gd name="T5" fmla="*/ 332 h 1213"/>
                  <a:gd name="T6" fmla="*/ 1009 w 1124"/>
                  <a:gd name="T7" fmla="*/ 308 h 1213"/>
                  <a:gd name="T8" fmla="*/ 1033 w 1124"/>
                  <a:gd name="T9" fmla="*/ 1017 h 1213"/>
                  <a:gd name="T10" fmla="*/ 782 w 1124"/>
                  <a:gd name="T11" fmla="*/ 1017 h 1213"/>
                  <a:gd name="T12" fmla="*/ 624 w 1124"/>
                  <a:gd name="T13" fmla="*/ 1041 h 1213"/>
                  <a:gd name="T14" fmla="*/ 600 w 1124"/>
                  <a:gd name="T15" fmla="*/ 332 h 1213"/>
                  <a:gd name="T16" fmla="*/ 757 w 1124"/>
                  <a:gd name="T17" fmla="*/ 308 h 1213"/>
                  <a:gd name="T18" fmla="*/ 782 w 1124"/>
                  <a:gd name="T19" fmla="*/ 1017 h 1213"/>
                  <a:gd name="T20" fmla="*/ 530 w 1124"/>
                  <a:gd name="T21" fmla="*/ 1017 h 1213"/>
                  <a:gd name="T22" fmla="*/ 373 w 1124"/>
                  <a:gd name="T23" fmla="*/ 1041 h 1213"/>
                  <a:gd name="T24" fmla="*/ 348 w 1124"/>
                  <a:gd name="T25" fmla="*/ 332 h 1213"/>
                  <a:gd name="T26" fmla="*/ 506 w 1124"/>
                  <a:gd name="T27" fmla="*/ 308 h 1213"/>
                  <a:gd name="T28" fmla="*/ 530 w 1124"/>
                  <a:gd name="T29" fmla="*/ 1017 h 1213"/>
                  <a:gd name="T30" fmla="*/ 279 w 1124"/>
                  <a:gd name="T31" fmla="*/ 1017 h 1213"/>
                  <a:gd name="T32" fmla="*/ 121 w 1124"/>
                  <a:gd name="T33" fmla="*/ 1041 h 1213"/>
                  <a:gd name="T34" fmla="*/ 97 w 1124"/>
                  <a:gd name="T35" fmla="*/ 332 h 1213"/>
                  <a:gd name="T36" fmla="*/ 254 w 1124"/>
                  <a:gd name="T37" fmla="*/ 308 h 1213"/>
                  <a:gd name="T38" fmla="*/ 279 w 1124"/>
                  <a:gd name="T39" fmla="*/ 1017 h 1213"/>
                  <a:gd name="T40" fmla="*/ 1097 w 1124"/>
                  <a:gd name="T41" fmla="*/ 217 h 1213"/>
                  <a:gd name="T42" fmla="*/ 953 w 1124"/>
                  <a:gd name="T43" fmla="*/ 0 h 1213"/>
                  <a:gd name="T44" fmla="*/ 882 w 1124"/>
                  <a:gd name="T45" fmla="*/ 217 h 1213"/>
                  <a:gd name="T46" fmla="*/ 676 w 1124"/>
                  <a:gd name="T47" fmla="*/ 107 h 1213"/>
                  <a:gd name="T48" fmla="*/ 625 w 1124"/>
                  <a:gd name="T49" fmla="*/ 217 h 1213"/>
                  <a:gd name="T50" fmla="*/ 524 w 1124"/>
                  <a:gd name="T51" fmla="*/ 107 h 1213"/>
                  <a:gd name="T52" fmla="*/ 473 w 1124"/>
                  <a:gd name="T53" fmla="*/ 217 h 1213"/>
                  <a:gd name="T54" fmla="*/ 373 w 1124"/>
                  <a:gd name="T55" fmla="*/ 107 h 1213"/>
                  <a:gd name="T56" fmla="*/ 322 w 1124"/>
                  <a:gd name="T57" fmla="*/ 217 h 1213"/>
                  <a:gd name="T58" fmla="*/ 222 w 1124"/>
                  <a:gd name="T59" fmla="*/ 107 h 1213"/>
                  <a:gd name="T60" fmla="*/ 171 w 1124"/>
                  <a:gd name="T61" fmla="*/ 217 h 1213"/>
                  <a:gd name="T62" fmla="*/ 0 w 1124"/>
                  <a:gd name="T63" fmla="*/ 243 h 1213"/>
                  <a:gd name="T64" fmla="*/ 26 w 1124"/>
                  <a:gd name="T65" fmla="*/ 1131 h 1213"/>
                  <a:gd name="T66" fmla="*/ 128 w 1124"/>
                  <a:gd name="T67" fmla="*/ 1168 h 1213"/>
                  <a:gd name="T68" fmla="*/ 137 w 1124"/>
                  <a:gd name="T69" fmla="*/ 1173 h 1213"/>
                  <a:gd name="T70" fmla="*/ 141 w 1124"/>
                  <a:gd name="T71" fmla="*/ 1213 h 1213"/>
                  <a:gd name="T72" fmla="*/ 170 w 1124"/>
                  <a:gd name="T73" fmla="*/ 1209 h 1213"/>
                  <a:gd name="T74" fmla="*/ 174 w 1124"/>
                  <a:gd name="T75" fmla="*/ 1173 h 1213"/>
                  <a:gd name="T76" fmla="*/ 179 w 1124"/>
                  <a:gd name="T77" fmla="*/ 1131 h 1213"/>
                  <a:gd name="T78" fmla="*/ 289 w 1124"/>
                  <a:gd name="T79" fmla="*/ 1209 h 1213"/>
                  <a:gd name="T80" fmla="*/ 318 w 1124"/>
                  <a:gd name="T81" fmla="*/ 1213 h 1213"/>
                  <a:gd name="T82" fmla="*/ 322 w 1124"/>
                  <a:gd name="T83" fmla="*/ 1131 h 1213"/>
                  <a:gd name="T84" fmla="*/ 431 w 1124"/>
                  <a:gd name="T85" fmla="*/ 1167 h 1213"/>
                  <a:gd name="T86" fmla="*/ 439 w 1124"/>
                  <a:gd name="T87" fmla="*/ 1179 h 1213"/>
                  <a:gd name="T88" fmla="*/ 431 w 1124"/>
                  <a:gd name="T89" fmla="*/ 1184 h 1213"/>
                  <a:gd name="T90" fmla="*/ 436 w 1124"/>
                  <a:gd name="T91" fmla="*/ 1213 h 1213"/>
                  <a:gd name="T92" fmla="*/ 483 w 1124"/>
                  <a:gd name="T93" fmla="*/ 1208 h 1213"/>
                  <a:gd name="T94" fmla="*/ 478 w 1124"/>
                  <a:gd name="T95" fmla="*/ 1179 h 1213"/>
                  <a:gd name="T96" fmla="*/ 475 w 1124"/>
                  <a:gd name="T97" fmla="*/ 1167 h 1213"/>
                  <a:gd name="T98" fmla="*/ 482 w 1124"/>
                  <a:gd name="T99" fmla="*/ 1131 h 1213"/>
                  <a:gd name="T100" fmla="*/ 582 w 1124"/>
                  <a:gd name="T101" fmla="*/ 1197 h 1213"/>
                  <a:gd name="T102" fmla="*/ 653 w 1124"/>
                  <a:gd name="T103" fmla="*/ 1213 h 1213"/>
                  <a:gd name="T104" fmla="*/ 668 w 1124"/>
                  <a:gd name="T105" fmla="*/ 1131 h 1213"/>
                  <a:gd name="T106" fmla="*/ 792 w 1124"/>
                  <a:gd name="T107" fmla="*/ 1198 h 1213"/>
                  <a:gd name="T108" fmla="*/ 944 w 1124"/>
                  <a:gd name="T109" fmla="*/ 1213 h 1213"/>
                  <a:gd name="T110" fmla="*/ 958 w 1124"/>
                  <a:gd name="T111" fmla="*/ 1131 h 1213"/>
                  <a:gd name="T112" fmla="*/ 1124 w 1124"/>
                  <a:gd name="T113" fmla="*/ 1105 h 1213"/>
                  <a:gd name="T114" fmla="*/ 1097 w 1124"/>
                  <a:gd name="T115" fmla="*/ 217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213">
                    <a:moveTo>
                      <a:pt x="1033" y="1017"/>
                    </a:moveTo>
                    <a:lnTo>
                      <a:pt x="1033" y="1017"/>
                    </a:lnTo>
                    <a:cubicBezTo>
                      <a:pt x="1033" y="1030"/>
                      <a:pt x="1022" y="1041"/>
                      <a:pt x="1009" y="1041"/>
                    </a:cubicBezTo>
                    <a:lnTo>
                      <a:pt x="876" y="1041"/>
                    </a:lnTo>
                    <a:cubicBezTo>
                      <a:pt x="862" y="1041"/>
                      <a:pt x="851" y="1030"/>
                      <a:pt x="851" y="1017"/>
                    </a:cubicBezTo>
                    <a:lnTo>
                      <a:pt x="851" y="332"/>
                    </a:lnTo>
                    <a:cubicBezTo>
                      <a:pt x="851" y="319"/>
                      <a:pt x="862" y="308"/>
                      <a:pt x="876" y="308"/>
                    </a:cubicBezTo>
                    <a:lnTo>
                      <a:pt x="1009" y="308"/>
                    </a:lnTo>
                    <a:cubicBezTo>
                      <a:pt x="1022" y="308"/>
                      <a:pt x="1033" y="319"/>
                      <a:pt x="1033" y="332"/>
                    </a:cubicBezTo>
                    <a:lnTo>
                      <a:pt x="1033" y="1017"/>
                    </a:lnTo>
                    <a:close/>
                    <a:moveTo>
                      <a:pt x="782" y="1017"/>
                    </a:moveTo>
                    <a:lnTo>
                      <a:pt x="782" y="1017"/>
                    </a:lnTo>
                    <a:cubicBezTo>
                      <a:pt x="782" y="1030"/>
                      <a:pt x="771" y="1041"/>
                      <a:pt x="757" y="1041"/>
                    </a:cubicBezTo>
                    <a:lnTo>
                      <a:pt x="624" y="1041"/>
                    </a:lnTo>
                    <a:cubicBezTo>
                      <a:pt x="611" y="1041"/>
                      <a:pt x="600" y="1030"/>
                      <a:pt x="600" y="1017"/>
                    </a:cubicBezTo>
                    <a:lnTo>
                      <a:pt x="600" y="332"/>
                    </a:lnTo>
                    <a:cubicBezTo>
                      <a:pt x="600" y="319"/>
                      <a:pt x="611" y="308"/>
                      <a:pt x="624" y="308"/>
                    </a:cubicBezTo>
                    <a:lnTo>
                      <a:pt x="757" y="308"/>
                    </a:lnTo>
                    <a:cubicBezTo>
                      <a:pt x="771" y="308"/>
                      <a:pt x="782" y="319"/>
                      <a:pt x="782" y="332"/>
                    </a:cubicBezTo>
                    <a:lnTo>
                      <a:pt x="782" y="1017"/>
                    </a:lnTo>
                    <a:close/>
                    <a:moveTo>
                      <a:pt x="530" y="1017"/>
                    </a:moveTo>
                    <a:lnTo>
                      <a:pt x="530" y="1017"/>
                    </a:lnTo>
                    <a:cubicBezTo>
                      <a:pt x="530" y="1030"/>
                      <a:pt x="519" y="1041"/>
                      <a:pt x="506" y="1041"/>
                    </a:cubicBezTo>
                    <a:lnTo>
                      <a:pt x="373" y="1041"/>
                    </a:lnTo>
                    <a:cubicBezTo>
                      <a:pt x="359" y="1041"/>
                      <a:pt x="348" y="1030"/>
                      <a:pt x="348" y="1017"/>
                    </a:cubicBezTo>
                    <a:lnTo>
                      <a:pt x="348" y="332"/>
                    </a:lnTo>
                    <a:cubicBezTo>
                      <a:pt x="348" y="319"/>
                      <a:pt x="359" y="308"/>
                      <a:pt x="373" y="308"/>
                    </a:cubicBezTo>
                    <a:lnTo>
                      <a:pt x="506" y="308"/>
                    </a:lnTo>
                    <a:cubicBezTo>
                      <a:pt x="519" y="308"/>
                      <a:pt x="530" y="319"/>
                      <a:pt x="530" y="332"/>
                    </a:cubicBezTo>
                    <a:lnTo>
                      <a:pt x="530" y="1017"/>
                    </a:lnTo>
                    <a:close/>
                    <a:moveTo>
                      <a:pt x="279" y="1017"/>
                    </a:moveTo>
                    <a:lnTo>
                      <a:pt x="279" y="1017"/>
                    </a:lnTo>
                    <a:cubicBezTo>
                      <a:pt x="279" y="1030"/>
                      <a:pt x="268" y="1041"/>
                      <a:pt x="254" y="1041"/>
                    </a:cubicBezTo>
                    <a:lnTo>
                      <a:pt x="121" y="1041"/>
                    </a:lnTo>
                    <a:cubicBezTo>
                      <a:pt x="108" y="1041"/>
                      <a:pt x="97" y="1030"/>
                      <a:pt x="97" y="1017"/>
                    </a:cubicBezTo>
                    <a:lnTo>
                      <a:pt x="97" y="332"/>
                    </a:lnTo>
                    <a:cubicBezTo>
                      <a:pt x="97" y="319"/>
                      <a:pt x="108" y="308"/>
                      <a:pt x="121" y="308"/>
                    </a:cubicBezTo>
                    <a:lnTo>
                      <a:pt x="254" y="308"/>
                    </a:lnTo>
                    <a:cubicBezTo>
                      <a:pt x="268" y="308"/>
                      <a:pt x="279" y="319"/>
                      <a:pt x="279" y="332"/>
                    </a:cubicBezTo>
                    <a:lnTo>
                      <a:pt x="279" y="1017"/>
                    </a:lnTo>
                    <a:close/>
                    <a:moveTo>
                      <a:pt x="1097" y="217"/>
                    </a:moveTo>
                    <a:lnTo>
                      <a:pt x="1097" y="217"/>
                    </a:lnTo>
                    <a:lnTo>
                      <a:pt x="953" y="217"/>
                    </a:lnTo>
                    <a:lnTo>
                      <a:pt x="953" y="0"/>
                    </a:lnTo>
                    <a:lnTo>
                      <a:pt x="882" y="0"/>
                    </a:lnTo>
                    <a:lnTo>
                      <a:pt x="882" y="217"/>
                    </a:lnTo>
                    <a:lnTo>
                      <a:pt x="676" y="217"/>
                    </a:lnTo>
                    <a:lnTo>
                      <a:pt x="676" y="107"/>
                    </a:lnTo>
                    <a:lnTo>
                      <a:pt x="625" y="107"/>
                    </a:lnTo>
                    <a:lnTo>
                      <a:pt x="625" y="217"/>
                    </a:lnTo>
                    <a:lnTo>
                      <a:pt x="524" y="217"/>
                    </a:lnTo>
                    <a:lnTo>
                      <a:pt x="524" y="107"/>
                    </a:lnTo>
                    <a:lnTo>
                      <a:pt x="473" y="107"/>
                    </a:lnTo>
                    <a:lnTo>
                      <a:pt x="473" y="217"/>
                    </a:lnTo>
                    <a:lnTo>
                      <a:pt x="373" y="217"/>
                    </a:lnTo>
                    <a:lnTo>
                      <a:pt x="373" y="107"/>
                    </a:lnTo>
                    <a:lnTo>
                      <a:pt x="322" y="107"/>
                    </a:lnTo>
                    <a:lnTo>
                      <a:pt x="322" y="217"/>
                    </a:lnTo>
                    <a:lnTo>
                      <a:pt x="222" y="217"/>
                    </a:lnTo>
                    <a:lnTo>
                      <a:pt x="222" y="107"/>
                    </a:lnTo>
                    <a:lnTo>
                      <a:pt x="171" y="107"/>
                    </a:lnTo>
                    <a:lnTo>
                      <a:pt x="171" y="217"/>
                    </a:lnTo>
                    <a:lnTo>
                      <a:pt x="26" y="217"/>
                    </a:lnTo>
                    <a:cubicBezTo>
                      <a:pt x="11" y="217"/>
                      <a:pt x="0" y="229"/>
                      <a:pt x="0" y="243"/>
                    </a:cubicBezTo>
                    <a:lnTo>
                      <a:pt x="0" y="1105"/>
                    </a:lnTo>
                    <a:cubicBezTo>
                      <a:pt x="0" y="1119"/>
                      <a:pt x="11" y="1131"/>
                      <a:pt x="26" y="1131"/>
                    </a:cubicBezTo>
                    <a:lnTo>
                      <a:pt x="128" y="1131"/>
                    </a:lnTo>
                    <a:lnTo>
                      <a:pt x="128" y="1168"/>
                    </a:lnTo>
                    <a:cubicBezTo>
                      <a:pt x="128" y="1171"/>
                      <a:pt x="131" y="1173"/>
                      <a:pt x="134" y="1173"/>
                    </a:cubicBezTo>
                    <a:lnTo>
                      <a:pt x="137" y="1173"/>
                    </a:lnTo>
                    <a:lnTo>
                      <a:pt x="137" y="1209"/>
                    </a:lnTo>
                    <a:cubicBezTo>
                      <a:pt x="137" y="1211"/>
                      <a:pt x="139" y="1213"/>
                      <a:pt x="141" y="1213"/>
                    </a:cubicBezTo>
                    <a:lnTo>
                      <a:pt x="167" y="1213"/>
                    </a:lnTo>
                    <a:cubicBezTo>
                      <a:pt x="169" y="1213"/>
                      <a:pt x="170" y="1211"/>
                      <a:pt x="170" y="1209"/>
                    </a:cubicBezTo>
                    <a:lnTo>
                      <a:pt x="170" y="1173"/>
                    </a:lnTo>
                    <a:lnTo>
                      <a:pt x="174" y="1173"/>
                    </a:lnTo>
                    <a:cubicBezTo>
                      <a:pt x="177" y="1173"/>
                      <a:pt x="179" y="1171"/>
                      <a:pt x="179" y="1168"/>
                    </a:cubicBezTo>
                    <a:lnTo>
                      <a:pt x="179" y="1131"/>
                    </a:lnTo>
                    <a:lnTo>
                      <a:pt x="289" y="1131"/>
                    </a:lnTo>
                    <a:lnTo>
                      <a:pt x="289" y="1209"/>
                    </a:lnTo>
                    <a:cubicBezTo>
                      <a:pt x="289" y="1211"/>
                      <a:pt x="290" y="1213"/>
                      <a:pt x="292" y="1213"/>
                    </a:cubicBezTo>
                    <a:lnTo>
                      <a:pt x="318" y="1213"/>
                    </a:lnTo>
                    <a:cubicBezTo>
                      <a:pt x="320" y="1213"/>
                      <a:pt x="322" y="1211"/>
                      <a:pt x="322" y="1209"/>
                    </a:cubicBezTo>
                    <a:lnTo>
                      <a:pt x="322" y="1131"/>
                    </a:lnTo>
                    <a:lnTo>
                      <a:pt x="431" y="1131"/>
                    </a:lnTo>
                    <a:lnTo>
                      <a:pt x="431" y="1167"/>
                    </a:lnTo>
                    <a:lnTo>
                      <a:pt x="439" y="1167"/>
                    </a:lnTo>
                    <a:lnTo>
                      <a:pt x="439" y="1179"/>
                    </a:lnTo>
                    <a:lnTo>
                      <a:pt x="436" y="1179"/>
                    </a:lnTo>
                    <a:cubicBezTo>
                      <a:pt x="433" y="1179"/>
                      <a:pt x="431" y="1181"/>
                      <a:pt x="431" y="1184"/>
                    </a:cubicBezTo>
                    <a:lnTo>
                      <a:pt x="431" y="1208"/>
                    </a:lnTo>
                    <a:cubicBezTo>
                      <a:pt x="431" y="1210"/>
                      <a:pt x="433" y="1213"/>
                      <a:pt x="436" y="1213"/>
                    </a:cubicBezTo>
                    <a:lnTo>
                      <a:pt x="478" y="1213"/>
                    </a:lnTo>
                    <a:cubicBezTo>
                      <a:pt x="480" y="1213"/>
                      <a:pt x="483" y="1210"/>
                      <a:pt x="483" y="1208"/>
                    </a:cubicBezTo>
                    <a:lnTo>
                      <a:pt x="483" y="1184"/>
                    </a:lnTo>
                    <a:cubicBezTo>
                      <a:pt x="483" y="1181"/>
                      <a:pt x="480" y="1179"/>
                      <a:pt x="478" y="1179"/>
                    </a:cubicBezTo>
                    <a:lnTo>
                      <a:pt x="475" y="1179"/>
                    </a:lnTo>
                    <a:lnTo>
                      <a:pt x="475" y="1167"/>
                    </a:lnTo>
                    <a:lnTo>
                      <a:pt x="482" y="1167"/>
                    </a:lnTo>
                    <a:lnTo>
                      <a:pt x="482" y="1131"/>
                    </a:lnTo>
                    <a:lnTo>
                      <a:pt x="582" y="1131"/>
                    </a:lnTo>
                    <a:lnTo>
                      <a:pt x="582" y="1197"/>
                    </a:lnTo>
                    <a:cubicBezTo>
                      <a:pt x="582" y="1206"/>
                      <a:pt x="589" y="1213"/>
                      <a:pt x="598" y="1213"/>
                    </a:cubicBezTo>
                    <a:lnTo>
                      <a:pt x="653" y="1213"/>
                    </a:lnTo>
                    <a:cubicBezTo>
                      <a:pt x="661" y="1213"/>
                      <a:pt x="668" y="1206"/>
                      <a:pt x="668" y="1197"/>
                    </a:cubicBezTo>
                    <a:lnTo>
                      <a:pt x="668" y="1131"/>
                    </a:lnTo>
                    <a:lnTo>
                      <a:pt x="792" y="1131"/>
                    </a:lnTo>
                    <a:lnTo>
                      <a:pt x="792" y="1198"/>
                    </a:lnTo>
                    <a:cubicBezTo>
                      <a:pt x="792" y="1206"/>
                      <a:pt x="799" y="1213"/>
                      <a:pt x="807" y="1213"/>
                    </a:cubicBezTo>
                    <a:lnTo>
                      <a:pt x="944" y="1213"/>
                    </a:lnTo>
                    <a:cubicBezTo>
                      <a:pt x="951" y="1213"/>
                      <a:pt x="958" y="1206"/>
                      <a:pt x="958" y="1198"/>
                    </a:cubicBezTo>
                    <a:lnTo>
                      <a:pt x="958" y="1131"/>
                    </a:lnTo>
                    <a:lnTo>
                      <a:pt x="1097" y="1131"/>
                    </a:lnTo>
                    <a:cubicBezTo>
                      <a:pt x="1112" y="1131"/>
                      <a:pt x="1124" y="1119"/>
                      <a:pt x="1124" y="1105"/>
                    </a:cubicBezTo>
                    <a:lnTo>
                      <a:pt x="1124" y="243"/>
                    </a:lnTo>
                    <a:cubicBezTo>
                      <a:pt x="1124" y="229"/>
                      <a:pt x="1112" y="217"/>
                      <a:pt x="1097" y="217"/>
                    </a:cubicBezTo>
                    <a:close/>
                  </a:path>
                </a:pathLst>
              </a:custGeom>
              <a:solidFill>
                <a:srgbClr val="B8D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85" name="Freeform 61"/>
              <p:cNvSpPr>
                <a:spLocks noEditPoints="1"/>
              </p:cNvSpPr>
              <p:nvPr/>
            </p:nvSpPr>
            <p:spPr bwMode="auto">
              <a:xfrm>
                <a:off x="1959" y="937"/>
                <a:ext cx="87" cy="107"/>
              </a:xfrm>
              <a:custGeom>
                <a:avLst/>
                <a:gdLst>
                  <a:gd name="T0" fmla="*/ 282 w 312"/>
                  <a:gd name="T1" fmla="*/ 352 h 382"/>
                  <a:gd name="T2" fmla="*/ 282 w 312"/>
                  <a:gd name="T3" fmla="*/ 352 h 382"/>
                  <a:gd name="T4" fmla="*/ 30 w 312"/>
                  <a:gd name="T5" fmla="*/ 352 h 382"/>
                  <a:gd name="T6" fmla="*/ 30 w 312"/>
                  <a:gd name="T7" fmla="*/ 156 h 382"/>
                  <a:gd name="T8" fmla="*/ 58 w 312"/>
                  <a:gd name="T9" fmla="*/ 156 h 382"/>
                  <a:gd name="T10" fmla="*/ 58 w 312"/>
                  <a:gd name="T11" fmla="*/ 128 h 382"/>
                  <a:gd name="T12" fmla="*/ 156 w 312"/>
                  <a:gd name="T13" fmla="*/ 30 h 382"/>
                  <a:gd name="T14" fmla="*/ 254 w 312"/>
                  <a:gd name="T15" fmla="*/ 128 h 382"/>
                  <a:gd name="T16" fmla="*/ 254 w 312"/>
                  <a:gd name="T17" fmla="*/ 156 h 382"/>
                  <a:gd name="T18" fmla="*/ 282 w 312"/>
                  <a:gd name="T19" fmla="*/ 156 h 382"/>
                  <a:gd name="T20" fmla="*/ 282 w 312"/>
                  <a:gd name="T21" fmla="*/ 352 h 382"/>
                  <a:gd name="T22" fmla="*/ 284 w 312"/>
                  <a:gd name="T23" fmla="*/ 126 h 382"/>
                  <a:gd name="T24" fmla="*/ 284 w 312"/>
                  <a:gd name="T25" fmla="*/ 126 h 382"/>
                  <a:gd name="T26" fmla="*/ 156 w 312"/>
                  <a:gd name="T27" fmla="*/ 0 h 382"/>
                  <a:gd name="T28" fmla="*/ 28 w 312"/>
                  <a:gd name="T29" fmla="*/ 126 h 382"/>
                  <a:gd name="T30" fmla="*/ 0 w 312"/>
                  <a:gd name="T31" fmla="*/ 126 h 382"/>
                  <a:gd name="T32" fmla="*/ 0 w 312"/>
                  <a:gd name="T33" fmla="*/ 382 h 382"/>
                  <a:gd name="T34" fmla="*/ 312 w 312"/>
                  <a:gd name="T35" fmla="*/ 382 h 382"/>
                  <a:gd name="T36" fmla="*/ 312 w 312"/>
                  <a:gd name="T37" fmla="*/ 126 h 382"/>
                  <a:gd name="T38" fmla="*/ 284 w 312"/>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4" y="126"/>
                    </a:moveTo>
                    <a:lnTo>
                      <a:pt x="284" y="126"/>
                    </a:lnTo>
                    <a:cubicBezTo>
                      <a:pt x="283" y="56"/>
                      <a:pt x="226" y="0"/>
                      <a:pt x="156" y="0"/>
                    </a:cubicBezTo>
                    <a:cubicBezTo>
                      <a:pt x="86" y="0"/>
                      <a:pt x="29" y="56"/>
                      <a:pt x="28" y="126"/>
                    </a:cubicBezTo>
                    <a:lnTo>
                      <a:pt x="0" y="126"/>
                    </a:lnTo>
                    <a:lnTo>
                      <a:pt x="0" y="382"/>
                    </a:lnTo>
                    <a:lnTo>
                      <a:pt x="312" y="382"/>
                    </a:lnTo>
                    <a:lnTo>
                      <a:pt x="312" y="126"/>
                    </a:lnTo>
                    <a:lnTo>
                      <a:pt x="284"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86" name="Freeform 62"/>
              <p:cNvSpPr>
                <a:spLocks noEditPoints="1"/>
              </p:cNvSpPr>
              <p:nvPr/>
            </p:nvSpPr>
            <p:spPr bwMode="auto">
              <a:xfrm>
                <a:off x="1968" y="946"/>
                <a:ext cx="70" cy="90"/>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87" name="Freeform 63"/>
              <p:cNvSpPr>
                <a:spLocks/>
              </p:cNvSpPr>
              <p:nvPr/>
            </p:nvSpPr>
            <p:spPr bwMode="auto">
              <a:xfrm>
                <a:off x="1983" y="953"/>
                <a:ext cx="39" cy="28"/>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9" y="0"/>
                      <a:pt x="140" y="31"/>
                      <a:pt x="140" y="70"/>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88" name="Freeform 64"/>
              <p:cNvSpPr>
                <a:spLocks/>
              </p:cNvSpPr>
              <p:nvPr/>
            </p:nvSpPr>
            <p:spPr bwMode="auto">
              <a:xfrm>
                <a:off x="1999" y="969"/>
                <a:ext cx="8" cy="1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2" y="0"/>
                      <a:pt x="28" y="6"/>
                      <a:pt x="28" y="14"/>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89" name="Freeform 65"/>
              <p:cNvSpPr>
                <a:spLocks noEditPoints="1"/>
              </p:cNvSpPr>
              <p:nvPr/>
            </p:nvSpPr>
            <p:spPr bwMode="auto">
              <a:xfrm>
                <a:off x="1975" y="989"/>
                <a:ext cx="55" cy="39"/>
              </a:xfrm>
              <a:custGeom>
                <a:avLst/>
                <a:gdLst>
                  <a:gd name="T0" fmla="*/ 94 w 196"/>
                  <a:gd name="T1" fmla="*/ 109 h 140"/>
                  <a:gd name="T2" fmla="*/ 94 w 196"/>
                  <a:gd name="T3" fmla="*/ 109 h 140"/>
                  <a:gd name="T4" fmla="*/ 59 w 196"/>
                  <a:gd name="T5" fmla="*/ 66 h 140"/>
                  <a:gd name="T6" fmla="*/ 103 w 196"/>
                  <a:gd name="T7" fmla="*/ 32 h 140"/>
                  <a:gd name="T8" fmla="*/ 137 w 196"/>
                  <a:gd name="T9" fmla="*/ 75 h 140"/>
                  <a:gd name="T10" fmla="*/ 94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4" y="109"/>
                    </a:moveTo>
                    <a:lnTo>
                      <a:pt x="94" y="109"/>
                    </a:lnTo>
                    <a:lnTo>
                      <a:pt x="59" y="66"/>
                    </a:lnTo>
                    <a:lnTo>
                      <a:pt x="103" y="32"/>
                    </a:lnTo>
                    <a:lnTo>
                      <a:pt x="137" y="75"/>
                    </a:lnTo>
                    <a:lnTo>
                      <a:pt x="94"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90" name="Freeform 66"/>
              <p:cNvSpPr>
                <a:spLocks/>
              </p:cNvSpPr>
              <p:nvPr/>
            </p:nvSpPr>
            <p:spPr bwMode="auto">
              <a:xfrm>
                <a:off x="1992" y="998"/>
                <a:ext cx="22" cy="21"/>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91" name="Freeform 67"/>
              <p:cNvSpPr>
                <a:spLocks noEditPoints="1"/>
              </p:cNvSpPr>
              <p:nvPr/>
            </p:nvSpPr>
            <p:spPr bwMode="auto">
              <a:xfrm>
                <a:off x="2046" y="962"/>
                <a:ext cx="72" cy="71"/>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grpSp>
      <p:grpSp>
        <p:nvGrpSpPr>
          <p:cNvPr id="185" name="Group 184"/>
          <p:cNvGrpSpPr/>
          <p:nvPr/>
        </p:nvGrpSpPr>
        <p:grpSpPr>
          <a:xfrm>
            <a:off x="2720450" y="1441366"/>
            <a:ext cx="723467" cy="446868"/>
            <a:chOff x="2795591" y="1203326"/>
            <a:chExt cx="735053" cy="454025"/>
          </a:xfrm>
        </p:grpSpPr>
        <p:pic>
          <p:nvPicPr>
            <p:cNvPr id="272" name="Picture 271"/>
            <p:cNvPicPr>
              <a:picLocks noChangeAspect="1"/>
            </p:cNvPicPr>
            <p:nvPr/>
          </p:nvPicPr>
          <p:blipFill>
            <a:blip r:embed="rId10"/>
            <a:stretch>
              <a:fillRect/>
            </a:stretch>
          </p:blipFill>
          <p:spPr>
            <a:xfrm>
              <a:off x="3382635" y="1504685"/>
              <a:ext cx="148009" cy="146135"/>
            </a:xfrm>
            <a:prstGeom prst="rect">
              <a:avLst/>
            </a:prstGeom>
          </p:spPr>
        </p:pic>
        <p:grpSp>
          <p:nvGrpSpPr>
            <p:cNvPr id="273" name="Group 59"/>
            <p:cNvGrpSpPr>
              <a:grpSpLocks noChangeAspect="1"/>
            </p:cNvGrpSpPr>
            <p:nvPr/>
          </p:nvGrpSpPr>
          <p:grpSpPr bwMode="auto">
            <a:xfrm>
              <a:off x="2795591" y="1203326"/>
              <a:ext cx="566738" cy="454025"/>
              <a:chOff x="1761" y="758"/>
              <a:chExt cx="357" cy="286"/>
            </a:xfrm>
          </p:grpSpPr>
          <p:sp>
            <p:nvSpPr>
              <p:cNvPr id="274" name="Freeform 60"/>
              <p:cNvSpPr>
                <a:spLocks noEditPoints="1"/>
              </p:cNvSpPr>
              <p:nvPr/>
            </p:nvSpPr>
            <p:spPr bwMode="auto">
              <a:xfrm>
                <a:off x="1761" y="758"/>
                <a:ext cx="231" cy="250"/>
              </a:xfrm>
              <a:custGeom>
                <a:avLst/>
                <a:gdLst>
                  <a:gd name="T0" fmla="*/ 1033 w 1124"/>
                  <a:gd name="T1" fmla="*/ 1017 h 1213"/>
                  <a:gd name="T2" fmla="*/ 876 w 1124"/>
                  <a:gd name="T3" fmla="*/ 1041 h 1213"/>
                  <a:gd name="T4" fmla="*/ 851 w 1124"/>
                  <a:gd name="T5" fmla="*/ 332 h 1213"/>
                  <a:gd name="T6" fmla="*/ 1009 w 1124"/>
                  <a:gd name="T7" fmla="*/ 308 h 1213"/>
                  <a:gd name="T8" fmla="*/ 1033 w 1124"/>
                  <a:gd name="T9" fmla="*/ 1017 h 1213"/>
                  <a:gd name="T10" fmla="*/ 782 w 1124"/>
                  <a:gd name="T11" fmla="*/ 1017 h 1213"/>
                  <a:gd name="T12" fmla="*/ 624 w 1124"/>
                  <a:gd name="T13" fmla="*/ 1041 h 1213"/>
                  <a:gd name="T14" fmla="*/ 600 w 1124"/>
                  <a:gd name="T15" fmla="*/ 332 h 1213"/>
                  <a:gd name="T16" fmla="*/ 757 w 1124"/>
                  <a:gd name="T17" fmla="*/ 308 h 1213"/>
                  <a:gd name="T18" fmla="*/ 782 w 1124"/>
                  <a:gd name="T19" fmla="*/ 1017 h 1213"/>
                  <a:gd name="T20" fmla="*/ 530 w 1124"/>
                  <a:gd name="T21" fmla="*/ 1017 h 1213"/>
                  <a:gd name="T22" fmla="*/ 373 w 1124"/>
                  <a:gd name="T23" fmla="*/ 1041 h 1213"/>
                  <a:gd name="T24" fmla="*/ 348 w 1124"/>
                  <a:gd name="T25" fmla="*/ 332 h 1213"/>
                  <a:gd name="T26" fmla="*/ 506 w 1124"/>
                  <a:gd name="T27" fmla="*/ 308 h 1213"/>
                  <a:gd name="T28" fmla="*/ 530 w 1124"/>
                  <a:gd name="T29" fmla="*/ 1017 h 1213"/>
                  <a:gd name="T30" fmla="*/ 279 w 1124"/>
                  <a:gd name="T31" fmla="*/ 1017 h 1213"/>
                  <a:gd name="T32" fmla="*/ 121 w 1124"/>
                  <a:gd name="T33" fmla="*/ 1041 h 1213"/>
                  <a:gd name="T34" fmla="*/ 97 w 1124"/>
                  <a:gd name="T35" fmla="*/ 332 h 1213"/>
                  <a:gd name="T36" fmla="*/ 254 w 1124"/>
                  <a:gd name="T37" fmla="*/ 308 h 1213"/>
                  <a:gd name="T38" fmla="*/ 279 w 1124"/>
                  <a:gd name="T39" fmla="*/ 1017 h 1213"/>
                  <a:gd name="T40" fmla="*/ 1097 w 1124"/>
                  <a:gd name="T41" fmla="*/ 217 h 1213"/>
                  <a:gd name="T42" fmla="*/ 953 w 1124"/>
                  <a:gd name="T43" fmla="*/ 0 h 1213"/>
                  <a:gd name="T44" fmla="*/ 882 w 1124"/>
                  <a:gd name="T45" fmla="*/ 217 h 1213"/>
                  <a:gd name="T46" fmla="*/ 676 w 1124"/>
                  <a:gd name="T47" fmla="*/ 107 h 1213"/>
                  <a:gd name="T48" fmla="*/ 625 w 1124"/>
                  <a:gd name="T49" fmla="*/ 217 h 1213"/>
                  <a:gd name="T50" fmla="*/ 524 w 1124"/>
                  <a:gd name="T51" fmla="*/ 107 h 1213"/>
                  <a:gd name="T52" fmla="*/ 473 w 1124"/>
                  <a:gd name="T53" fmla="*/ 217 h 1213"/>
                  <a:gd name="T54" fmla="*/ 373 w 1124"/>
                  <a:gd name="T55" fmla="*/ 107 h 1213"/>
                  <a:gd name="T56" fmla="*/ 322 w 1124"/>
                  <a:gd name="T57" fmla="*/ 217 h 1213"/>
                  <a:gd name="T58" fmla="*/ 222 w 1124"/>
                  <a:gd name="T59" fmla="*/ 107 h 1213"/>
                  <a:gd name="T60" fmla="*/ 171 w 1124"/>
                  <a:gd name="T61" fmla="*/ 217 h 1213"/>
                  <a:gd name="T62" fmla="*/ 0 w 1124"/>
                  <a:gd name="T63" fmla="*/ 243 h 1213"/>
                  <a:gd name="T64" fmla="*/ 26 w 1124"/>
                  <a:gd name="T65" fmla="*/ 1131 h 1213"/>
                  <a:gd name="T66" fmla="*/ 128 w 1124"/>
                  <a:gd name="T67" fmla="*/ 1168 h 1213"/>
                  <a:gd name="T68" fmla="*/ 137 w 1124"/>
                  <a:gd name="T69" fmla="*/ 1173 h 1213"/>
                  <a:gd name="T70" fmla="*/ 141 w 1124"/>
                  <a:gd name="T71" fmla="*/ 1213 h 1213"/>
                  <a:gd name="T72" fmla="*/ 170 w 1124"/>
                  <a:gd name="T73" fmla="*/ 1209 h 1213"/>
                  <a:gd name="T74" fmla="*/ 174 w 1124"/>
                  <a:gd name="T75" fmla="*/ 1173 h 1213"/>
                  <a:gd name="T76" fmla="*/ 179 w 1124"/>
                  <a:gd name="T77" fmla="*/ 1131 h 1213"/>
                  <a:gd name="T78" fmla="*/ 289 w 1124"/>
                  <a:gd name="T79" fmla="*/ 1209 h 1213"/>
                  <a:gd name="T80" fmla="*/ 318 w 1124"/>
                  <a:gd name="T81" fmla="*/ 1213 h 1213"/>
                  <a:gd name="T82" fmla="*/ 322 w 1124"/>
                  <a:gd name="T83" fmla="*/ 1131 h 1213"/>
                  <a:gd name="T84" fmla="*/ 431 w 1124"/>
                  <a:gd name="T85" fmla="*/ 1167 h 1213"/>
                  <a:gd name="T86" fmla="*/ 439 w 1124"/>
                  <a:gd name="T87" fmla="*/ 1179 h 1213"/>
                  <a:gd name="T88" fmla="*/ 431 w 1124"/>
                  <a:gd name="T89" fmla="*/ 1184 h 1213"/>
                  <a:gd name="T90" fmla="*/ 436 w 1124"/>
                  <a:gd name="T91" fmla="*/ 1213 h 1213"/>
                  <a:gd name="T92" fmla="*/ 483 w 1124"/>
                  <a:gd name="T93" fmla="*/ 1208 h 1213"/>
                  <a:gd name="T94" fmla="*/ 478 w 1124"/>
                  <a:gd name="T95" fmla="*/ 1179 h 1213"/>
                  <a:gd name="T96" fmla="*/ 475 w 1124"/>
                  <a:gd name="T97" fmla="*/ 1167 h 1213"/>
                  <a:gd name="T98" fmla="*/ 482 w 1124"/>
                  <a:gd name="T99" fmla="*/ 1131 h 1213"/>
                  <a:gd name="T100" fmla="*/ 582 w 1124"/>
                  <a:gd name="T101" fmla="*/ 1197 h 1213"/>
                  <a:gd name="T102" fmla="*/ 653 w 1124"/>
                  <a:gd name="T103" fmla="*/ 1213 h 1213"/>
                  <a:gd name="T104" fmla="*/ 668 w 1124"/>
                  <a:gd name="T105" fmla="*/ 1131 h 1213"/>
                  <a:gd name="T106" fmla="*/ 792 w 1124"/>
                  <a:gd name="T107" fmla="*/ 1198 h 1213"/>
                  <a:gd name="T108" fmla="*/ 944 w 1124"/>
                  <a:gd name="T109" fmla="*/ 1213 h 1213"/>
                  <a:gd name="T110" fmla="*/ 958 w 1124"/>
                  <a:gd name="T111" fmla="*/ 1131 h 1213"/>
                  <a:gd name="T112" fmla="*/ 1124 w 1124"/>
                  <a:gd name="T113" fmla="*/ 1105 h 1213"/>
                  <a:gd name="T114" fmla="*/ 1097 w 1124"/>
                  <a:gd name="T115" fmla="*/ 217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213">
                    <a:moveTo>
                      <a:pt x="1033" y="1017"/>
                    </a:moveTo>
                    <a:lnTo>
                      <a:pt x="1033" y="1017"/>
                    </a:lnTo>
                    <a:cubicBezTo>
                      <a:pt x="1033" y="1030"/>
                      <a:pt x="1022" y="1041"/>
                      <a:pt x="1009" y="1041"/>
                    </a:cubicBezTo>
                    <a:lnTo>
                      <a:pt x="876" y="1041"/>
                    </a:lnTo>
                    <a:cubicBezTo>
                      <a:pt x="862" y="1041"/>
                      <a:pt x="851" y="1030"/>
                      <a:pt x="851" y="1017"/>
                    </a:cubicBezTo>
                    <a:lnTo>
                      <a:pt x="851" y="332"/>
                    </a:lnTo>
                    <a:cubicBezTo>
                      <a:pt x="851" y="319"/>
                      <a:pt x="862" y="308"/>
                      <a:pt x="876" y="308"/>
                    </a:cubicBezTo>
                    <a:lnTo>
                      <a:pt x="1009" y="308"/>
                    </a:lnTo>
                    <a:cubicBezTo>
                      <a:pt x="1022" y="308"/>
                      <a:pt x="1033" y="319"/>
                      <a:pt x="1033" y="332"/>
                    </a:cubicBezTo>
                    <a:lnTo>
                      <a:pt x="1033" y="1017"/>
                    </a:lnTo>
                    <a:close/>
                    <a:moveTo>
                      <a:pt x="782" y="1017"/>
                    </a:moveTo>
                    <a:lnTo>
                      <a:pt x="782" y="1017"/>
                    </a:lnTo>
                    <a:cubicBezTo>
                      <a:pt x="782" y="1030"/>
                      <a:pt x="771" y="1041"/>
                      <a:pt x="757" y="1041"/>
                    </a:cubicBezTo>
                    <a:lnTo>
                      <a:pt x="624" y="1041"/>
                    </a:lnTo>
                    <a:cubicBezTo>
                      <a:pt x="611" y="1041"/>
                      <a:pt x="600" y="1030"/>
                      <a:pt x="600" y="1017"/>
                    </a:cubicBezTo>
                    <a:lnTo>
                      <a:pt x="600" y="332"/>
                    </a:lnTo>
                    <a:cubicBezTo>
                      <a:pt x="600" y="319"/>
                      <a:pt x="611" y="308"/>
                      <a:pt x="624" y="308"/>
                    </a:cubicBezTo>
                    <a:lnTo>
                      <a:pt x="757" y="308"/>
                    </a:lnTo>
                    <a:cubicBezTo>
                      <a:pt x="771" y="308"/>
                      <a:pt x="782" y="319"/>
                      <a:pt x="782" y="332"/>
                    </a:cubicBezTo>
                    <a:lnTo>
                      <a:pt x="782" y="1017"/>
                    </a:lnTo>
                    <a:close/>
                    <a:moveTo>
                      <a:pt x="530" y="1017"/>
                    </a:moveTo>
                    <a:lnTo>
                      <a:pt x="530" y="1017"/>
                    </a:lnTo>
                    <a:cubicBezTo>
                      <a:pt x="530" y="1030"/>
                      <a:pt x="519" y="1041"/>
                      <a:pt x="506" y="1041"/>
                    </a:cubicBezTo>
                    <a:lnTo>
                      <a:pt x="373" y="1041"/>
                    </a:lnTo>
                    <a:cubicBezTo>
                      <a:pt x="359" y="1041"/>
                      <a:pt x="348" y="1030"/>
                      <a:pt x="348" y="1017"/>
                    </a:cubicBezTo>
                    <a:lnTo>
                      <a:pt x="348" y="332"/>
                    </a:lnTo>
                    <a:cubicBezTo>
                      <a:pt x="348" y="319"/>
                      <a:pt x="359" y="308"/>
                      <a:pt x="373" y="308"/>
                    </a:cubicBezTo>
                    <a:lnTo>
                      <a:pt x="506" y="308"/>
                    </a:lnTo>
                    <a:cubicBezTo>
                      <a:pt x="519" y="308"/>
                      <a:pt x="530" y="319"/>
                      <a:pt x="530" y="332"/>
                    </a:cubicBezTo>
                    <a:lnTo>
                      <a:pt x="530" y="1017"/>
                    </a:lnTo>
                    <a:close/>
                    <a:moveTo>
                      <a:pt x="279" y="1017"/>
                    </a:moveTo>
                    <a:lnTo>
                      <a:pt x="279" y="1017"/>
                    </a:lnTo>
                    <a:cubicBezTo>
                      <a:pt x="279" y="1030"/>
                      <a:pt x="268" y="1041"/>
                      <a:pt x="254" y="1041"/>
                    </a:cubicBezTo>
                    <a:lnTo>
                      <a:pt x="121" y="1041"/>
                    </a:lnTo>
                    <a:cubicBezTo>
                      <a:pt x="108" y="1041"/>
                      <a:pt x="97" y="1030"/>
                      <a:pt x="97" y="1017"/>
                    </a:cubicBezTo>
                    <a:lnTo>
                      <a:pt x="97" y="332"/>
                    </a:lnTo>
                    <a:cubicBezTo>
                      <a:pt x="97" y="319"/>
                      <a:pt x="108" y="308"/>
                      <a:pt x="121" y="308"/>
                    </a:cubicBezTo>
                    <a:lnTo>
                      <a:pt x="254" y="308"/>
                    </a:lnTo>
                    <a:cubicBezTo>
                      <a:pt x="268" y="308"/>
                      <a:pt x="279" y="319"/>
                      <a:pt x="279" y="332"/>
                    </a:cubicBezTo>
                    <a:lnTo>
                      <a:pt x="279" y="1017"/>
                    </a:lnTo>
                    <a:close/>
                    <a:moveTo>
                      <a:pt x="1097" y="217"/>
                    </a:moveTo>
                    <a:lnTo>
                      <a:pt x="1097" y="217"/>
                    </a:lnTo>
                    <a:lnTo>
                      <a:pt x="953" y="217"/>
                    </a:lnTo>
                    <a:lnTo>
                      <a:pt x="953" y="0"/>
                    </a:lnTo>
                    <a:lnTo>
                      <a:pt x="882" y="0"/>
                    </a:lnTo>
                    <a:lnTo>
                      <a:pt x="882" y="217"/>
                    </a:lnTo>
                    <a:lnTo>
                      <a:pt x="676" y="217"/>
                    </a:lnTo>
                    <a:lnTo>
                      <a:pt x="676" y="107"/>
                    </a:lnTo>
                    <a:lnTo>
                      <a:pt x="625" y="107"/>
                    </a:lnTo>
                    <a:lnTo>
                      <a:pt x="625" y="217"/>
                    </a:lnTo>
                    <a:lnTo>
                      <a:pt x="524" y="217"/>
                    </a:lnTo>
                    <a:lnTo>
                      <a:pt x="524" y="107"/>
                    </a:lnTo>
                    <a:lnTo>
                      <a:pt x="473" y="107"/>
                    </a:lnTo>
                    <a:lnTo>
                      <a:pt x="473" y="217"/>
                    </a:lnTo>
                    <a:lnTo>
                      <a:pt x="373" y="217"/>
                    </a:lnTo>
                    <a:lnTo>
                      <a:pt x="373" y="107"/>
                    </a:lnTo>
                    <a:lnTo>
                      <a:pt x="322" y="107"/>
                    </a:lnTo>
                    <a:lnTo>
                      <a:pt x="322" y="217"/>
                    </a:lnTo>
                    <a:lnTo>
                      <a:pt x="222" y="217"/>
                    </a:lnTo>
                    <a:lnTo>
                      <a:pt x="222" y="107"/>
                    </a:lnTo>
                    <a:lnTo>
                      <a:pt x="171" y="107"/>
                    </a:lnTo>
                    <a:lnTo>
                      <a:pt x="171" y="217"/>
                    </a:lnTo>
                    <a:lnTo>
                      <a:pt x="26" y="217"/>
                    </a:lnTo>
                    <a:cubicBezTo>
                      <a:pt x="11" y="217"/>
                      <a:pt x="0" y="229"/>
                      <a:pt x="0" y="243"/>
                    </a:cubicBezTo>
                    <a:lnTo>
                      <a:pt x="0" y="1105"/>
                    </a:lnTo>
                    <a:cubicBezTo>
                      <a:pt x="0" y="1119"/>
                      <a:pt x="11" y="1131"/>
                      <a:pt x="26" y="1131"/>
                    </a:cubicBezTo>
                    <a:lnTo>
                      <a:pt x="128" y="1131"/>
                    </a:lnTo>
                    <a:lnTo>
                      <a:pt x="128" y="1168"/>
                    </a:lnTo>
                    <a:cubicBezTo>
                      <a:pt x="128" y="1171"/>
                      <a:pt x="131" y="1173"/>
                      <a:pt x="134" y="1173"/>
                    </a:cubicBezTo>
                    <a:lnTo>
                      <a:pt x="137" y="1173"/>
                    </a:lnTo>
                    <a:lnTo>
                      <a:pt x="137" y="1209"/>
                    </a:lnTo>
                    <a:cubicBezTo>
                      <a:pt x="137" y="1211"/>
                      <a:pt x="139" y="1213"/>
                      <a:pt x="141" y="1213"/>
                    </a:cubicBezTo>
                    <a:lnTo>
                      <a:pt x="167" y="1213"/>
                    </a:lnTo>
                    <a:cubicBezTo>
                      <a:pt x="169" y="1213"/>
                      <a:pt x="170" y="1211"/>
                      <a:pt x="170" y="1209"/>
                    </a:cubicBezTo>
                    <a:lnTo>
                      <a:pt x="170" y="1173"/>
                    </a:lnTo>
                    <a:lnTo>
                      <a:pt x="174" y="1173"/>
                    </a:lnTo>
                    <a:cubicBezTo>
                      <a:pt x="177" y="1173"/>
                      <a:pt x="179" y="1171"/>
                      <a:pt x="179" y="1168"/>
                    </a:cubicBezTo>
                    <a:lnTo>
                      <a:pt x="179" y="1131"/>
                    </a:lnTo>
                    <a:lnTo>
                      <a:pt x="289" y="1131"/>
                    </a:lnTo>
                    <a:lnTo>
                      <a:pt x="289" y="1209"/>
                    </a:lnTo>
                    <a:cubicBezTo>
                      <a:pt x="289" y="1211"/>
                      <a:pt x="290" y="1213"/>
                      <a:pt x="292" y="1213"/>
                    </a:cubicBezTo>
                    <a:lnTo>
                      <a:pt x="318" y="1213"/>
                    </a:lnTo>
                    <a:cubicBezTo>
                      <a:pt x="320" y="1213"/>
                      <a:pt x="322" y="1211"/>
                      <a:pt x="322" y="1209"/>
                    </a:cubicBezTo>
                    <a:lnTo>
                      <a:pt x="322" y="1131"/>
                    </a:lnTo>
                    <a:lnTo>
                      <a:pt x="431" y="1131"/>
                    </a:lnTo>
                    <a:lnTo>
                      <a:pt x="431" y="1167"/>
                    </a:lnTo>
                    <a:lnTo>
                      <a:pt x="439" y="1167"/>
                    </a:lnTo>
                    <a:lnTo>
                      <a:pt x="439" y="1179"/>
                    </a:lnTo>
                    <a:lnTo>
                      <a:pt x="436" y="1179"/>
                    </a:lnTo>
                    <a:cubicBezTo>
                      <a:pt x="433" y="1179"/>
                      <a:pt x="431" y="1181"/>
                      <a:pt x="431" y="1184"/>
                    </a:cubicBezTo>
                    <a:lnTo>
                      <a:pt x="431" y="1208"/>
                    </a:lnTo>
                    <a:cubicBezTo>
                      <a:pt x="431" y="1210"/>
                      <a:pt x="433" y="1213"/>
                      <a:pt x="436" y="1213"/>
                    </a:cubicBezTo>
                    <a:lnTo>
                      <a:pt x="478" y="1213"/>
                    </a:lnTo>
                    <a:cubicBezTo>
                      <a:pt x="480" y="1213"/>
                      <a:pt x="483" y="1210"/>
                      <a:pt x="483" y="1208"/>
                    </a:cubicBezTo>
                    <a:lnTo>
                      <a:pt x="483" y="1184"/>
                    </a:lnTo>
                    <a:cubicBezTo>
                      <a:pt x="483" y="1181"/>
                      <a:pt x="480" y="1179"/>
                      <a:pt x="478" y="1179"/>
                    </a:cubicBezTo>
                    <a:lnTo>
                      <a:pt x="475" y="1179"/>
                    </a:lnTo>
                    <a:lnTo>
                      <a:pt x="475" y="1167"/>
                    </a:lnTo>
                    <a:lnTo>
                      <a:pt x="482" y="1167"/>
                    </a:lnTo>
                    <a:lnTo>
                      <a:pt x="482" y="1131"/>
                    </a:lnTo>
                    <a:lnTo>
                      <a:pt x="582" y="1131"/>
                    </a:lnTo>
                    <a:lnTo>
                      <a:pt x="582" y="1197"/>
                    </a:lnTo>
                    <a:cubicBezTo>
                      <a:pt x="582" y="1206"/>
                      <a:pt x="589" y="1213"/>
                      <a:pt x="598" y="1213"/>
                    </a:cubicBezTo>
                    <a:lnTo>
                      <a:pt x="653" y="1213"/>
                    </a:lnTo>
                    <a:cubicBezTo>
                      <a:pt x="661" y="1213"/>
                      <a:pt x="668" y="1206"/>
                      <a:pt x="668" y="1197"/>
                    </a:cubicBezTo>
                    <a:lnTo>
                      <a:pt x="668" y="1131"/>
                    </a:lnTo>
                    <a:lnTo>
                      <a:pt x="792" y="1131"/>
                    </a:lnTo>
                    <a:lnTo>
                      <a:pt x="792" y="1198"/>
                    </a:lnTo>
                    <a:cubicBezTo>
                      <a:pt x="792" y="1206"/>
                      <a:pt x="799" y="1213"/>
                      <a:pt x="807" y="1213"/>
                    </a:cubicBezTo>
                    <a:lnTo>
                      <a:pt x="944" y="1213"/>
                    </a:lnTo>
                    <a:cubicBezTo>
                      <a:pt x="951" y="1213"/>
                      <a:pt x="958" y="1206"/>
                      <a:pt x="958" y="1198"/>
                    </a:cubicBezTo>
                    <a:lnTo>
                      <a:pt x="958" y="1131"/>
                    </a:lnTo>
                    <a:lnTo>
                      <a:pt x="1097" y="1131"/>
                    </a:lnTo>
                    <a:cubicBezTo>
                      <a:pt x="1112" y="1131"/>
                      <a:pt x="1124" y="1119"/>
                      <a:pt x="1124" y="1105"/>
                    </a:cubicBezTo>
                    <a:lnTo>
                      <a:pt x="1124" y="243"/>
                    </a:lnTo>
                    <a:cubicBezTo>
                      <a:pt x="1124" y="229"/>
                      <a:pt x="1112" y="217"/>
                      <a:pt x="1097" y="217"/>
                    </a:cubicBezTo>
                    <a:close/>
                  </a:path>
                </a:pathLst>
              </a:custGeom>
              <a:solidFill>
                <a:srgbClr val="B8D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75" name="Freeform 61"/>
              <p:cNvSpPr>
                <a:spLocks noEditPoints="1"/>
              </p:cNvSpPr>
              <p:nvPr/>
            </p:nvSpPr>
            <p:spPr bwMode="auto">
              <a:xfrm>
                <a:off x="1959" y="937"/>
                <a:ext cx="87" cy="107"/>
              </a:xfrm>
              <a:custGeom>
                <a:avLst/>
                <a:gdLst>
                  <a:gd name="T0" fmla="*/ 282 w 312"/>
                  <a:gd name="T1" fmla="*/ 352 h 382"/>
                  <a:gd name="T2" fmla="*/ 282 w 312"/>
                  <a:gd name="T3" fmla="*/ 352 h 382"/>
                  <a:gd name="T4" fmla="*/ 30 w 312"/>
                  <a:gd name="T5" fmla="*/ 352 h 382"/>
                  <a:gd name="T6" fmla="*/ 30 w 312"/>
                  <a:gd name="T7" fmla="*/ 156 h 382"/>
                  <a:gd name="T8" fmla="*/ 58 w 312"/>
                  <a:gd name="T9" fmla="*/ 156 h 382"/>
                  <a:gd name="T10" fmla="*/ 58 w 312"/>
                  <a:gd name="T11" fmla="*/ 128 h 382"/>
                  <a:gd name="T12" fmla="*/ 156 w 312"/>
                  <a:gd name="T13" fmla="*/ 30 h 382"/>
                  <a:gd name="T14" fmla="*/ 254 w 312"/>
                  <a:gd name="T15" fmla="*/ 128 h 382"/>
                  <a:gd name="T16" fmla="*/ 254 w 312"/>
                  <a:gd name="T17" fmla="*/ 156 h 382"/>
                  <a:gd name="T18" fmla="*/ 282 w 312"/>
                  <a:gd name="T19" fmla="*/ 156 h 382"/>
                  <a:gd name="T20" fmla="*/ 282 w 312"/>
                  <a:gd name="T21" fmla="*/ 352 h 382"/>
                  <a:gd name="T22" fmla="*/ 284 w 312"/>
                  <a:gd name="T23" fmla="*/ 126 h 382"/>
                  <a:gd name="T24" fmla="*/ 284 w 312"/>
                  <a:gd name="T25" fmla="*/ 126 h 382"/>
                  <a:gd name="T26" fmla="*/ 156 w 312"/>
                  <a:gd name="T27" fmla="*/ 0 h 382"/>
                  <a:gd name="T28" fmla="*/ 28 w 312"/>
                  <a:gd name="T29" fmla="*/ 126 h 382"/>
                  <a:gd name="T30" fmla="*/ 0 w 312"/>
                  <a:gd name="T31" fmla="*/ 126 h 382"/>
                  <a:gd name="T32" fmla="*/ 0 w 312"/>
                  <a:gd name="T33" fmla="*/ 382 h 382"/>
                  <a:gd name="T34" fmla="*/ 312 w 312"/>
                  <a:gd name="T35" fmla="*/ 382 h 382"/>
                  <a:gd name="T36" fmla="*/ 312 w 312"/>
                  <a:gd name="T37" fmla="*/ 126 h 382"/>
                  <a:gd name="T38" fmla="*/ 284 w 312"/>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4" y="126"/>
                    </a:moveTo>
                    <a:lnTo>
                      <a:pt x="284" y="126"/>
                    </a:lnTo>
                    <a:cubicBezTo>
                      <a:pt x="283" y="56"/>
                      <a:pt x="226" y="0"/>
                      <a:pt x="156" y="0"/>
                    </a:cubicBezTo>
                    <a:cubicBezTo>
                      <a:pt x="86" y="0"/>
                      <a:pt x="29" y="56"/>
                      <a:pt x="28" y="126"/>
                    </a:cubicBezTo>
                    <a:lnTo>
                      <a:pt x="0" y="126"/>
                    </a:lnTo>
                    <a:lnTo>
                      <a:pt x="0" y="382"/>
                    </a:lnTo>
                    <a:lnTo>
                      <a:pt x="312" y="382"/>
                    </a:lnTo>
                    <a:lnTo>
                      <a:pt x="312" y="126"/>
                    </a:lnTo>
                    <a:lnTo>
                      <a:pt x="284"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76" name="Freeform 62"/>
              <p:cNvSpPr>
                <a:spLocks noEditPoints="1"/>
              </p:cNvSpPr>
              <p:nvPr/>
            </p:nvSpPr>
            <p:spPr bwMode="auto">
              <a:xfrm>
                <a:off x="1968" y="946"/>
                <a:ext cx="70" cy="90"/>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77" name="Freeform 63"/>
              <p:cNvSpPr>
                <a:spLocks/>
              </p:cNvSpPr>
              <p:nvPr/>
            </p:nvSpPr>
            <p:spPr bwMode="auto">
              <a:xfrm>
                <a:off x="1983" y="953"/>
                <a:ext cx="39" cy="28"/>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9" y="0"/>
                      <a:pt x="140" y="31"/>
                      <a:pt x="140" y="70"/>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78" name="Freeform 64"/>
              <p:cNvSpPr>
                <a:spLocks/>
              </p:cNvSpPr>
              <p:nvPr/>
            </p:nvSpPr>
            <p:spPr bwMode="auto">
              <a:xfrm>
                <a:off x="1999" y="969"/>
                <a:ext cx="8" cy="1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2" y="0"/>
                      <a:pt x="28" y="6"/>
                      <a:pt x="28" y="14"/>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79" name="Freeform 65"/>
              <p:cNvSpPr>
                <a:spLocks noEditPoints="1"/>
              </p:cNvSpPr>
              <p:nvPr/>
            </p:nvSpPr>
            <p:spPr bwMode="auto">
              <a:xfrm>
                <a:off x="1975" y="989"/>
                <a:ext cx="55" cy="39"/>
              </a:xfrm>
              <a:custGeom>
                <a:avLst/>
                <a:gdLst>
                  <a:gd name="T0" fmla="*/ 94 w 196"/>
                  <a:gd name="T1" fmla="*/ 109 h 140"/>
                  <a:gd name="T2" fmla="*/ 94 w 196"/>
                  <a:gd name="T3" fmla="*/ 109 h 140"/>
                  <a:gd name="T4" fmla="*/ 59 w 196"/>
                  <a:gd name="T5" fmla="*/ 66 h 140"/>
                  <a:gd name="T6" fmla="*/ 103 w 196"/>
                  <a:gd name="T7" fmla="*/ 32 h 140"/>
                  <a:gd name="T8" fmla="*/ 137 w 196"/>
                  <a:gd name="T9" fmla="*/ 75 h 140"/>
                  <a:gd name="T10" fmla="*/ 94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4" y="109"/>
                    </a:moveTo>
                    <a:lnTo>
                      <a:pt x="94" y="109"/>
                    </a:lnTo>
                    <a:lnTo>
                      <a:pt x="59" y="66"/>
                    </a:lnTo>
                    <a:lnTo>
                      <a:pt x="103" y="32"/>
                    </a:lnTo>
                    <a:lnTo>
                      <a:pt x="137" y="75"/>
                    </a:lnTo>
                    <a:lnTo>
                      <a:pt x="94"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80" name="Freeform 66"/>
              <p:cNvSpPr>
                <a:spLocks/>
              </p:cNvSpPr>
              <p:nvPr/>
            </p:nvSpPr>
            <p:spPr bwMode="auto">
              <a:xfrm>
                <a:off x="1992" y="998"/>
                <a:ext cx="22" cy="21"/>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81" name="Freeform 67"/>
              <p:cNvSpPr>
                <a:spLocks noEditPoints="1"/>
              </p:cNvSpPr>
              <p:nvPr/>
            </p:nvSpPr>
            <p:spPr bwMode="auto">
              <a:xfrm>
                <a:off x="2046" y="962"/>
                <a:ext cx="72" cy="71"/>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grpSp>
      <p:grpSp>
        <p:nvGrpSpPr>
          <p:cNvPr id="186" name="Group 185"/>
          <p:cNvGrpSpPr/>
          <p:nvPr/>
        </p:nvGrpSpPr>
        <p:grpSpPr>
          <a:xfrm>
            <a:off x="1575100" y="2359226"/>
            <a:ext cx="723467" cy="446868"/>
            <a:chOff x="2795591" y="1203326"/>
            <a:chExt cx="735053" cy="454025"/>
          </a:xfrm>
        </p:grpSpPr>
        <p:pic>
          <p:nvPicPr>
            <p:cNvPr id="262" name="Picture 261"/>
            <p:cNvPicPr>
              <a:picLocks noChangeAspect="1"/>
            </p:cNvPicPr>
            <p:nvPr/>
          </p:nvPicPr>
          <p:blipFill>
            <a:blip r:embed="rId10"/>
            <a:stretch>
              <a:fillRect/>
            </a:stretch>
          </p:blipFill>
          <p:spPr>
            <a:xfrm>
              <a:off x="3382635" y="1504685"/>
              <a:ext cx="148009" cy="146135"/>
            </a:xfrm>
            <a:prstGeom prst="rect">
              <a:avLst/>
            </a:prstGeom>
          </p:spPr>
        </p:pic>
        <p:grpSp>
          <p:nvGrpSpPr>
            <p:cNvPr id="263" name="Group 59"/>
            <p:cNvGrpSpPr>
              <a:grpSpLocks noChangeAspect="1"/>
            </p:cNvGrpSpPr>
            <p:nvPr/>
          </p:nvGrpSpPr>
          <p:grpSpPr bwMode="auto">
            <a:xfrm>
              <a:off x="2795591" y="1203326"/>
              <a:ext cx="566738" cy="454025"/>
              <a:chOff x="1761" y="758"/>
              <a:chExt cx="357" cy="286"/>
            </a:xfrm>
          </p:grpSpPr>
          <p:sp>
            <p:nvSpPr>
              <p:cNvPr id="264" name="Freeform 60"/>
              <p:cNvSpPr>
                <a:spLocks noEditPoints="1"/>
              </p:cNvSpPr>
              <p:nvPr/>
            </p:nvSpPr>
            <p:spPr bwMode="auto">
              <a:xfrm>
                <a:off x="1761" y="758"/>
                <a:ext cx="231" cy="250"/>
              </a:xfrm>
              <a:custGeom>
                <a:avLst/>
                <a:gdLst>
                  <a:gd name="T0" fmla="*/ 1033 w 1124"/>
                  <a:gd name="T1" fmla="*/ 1017 h 1213"/>
                  <a:gd name="T2" fmla="*/ 876 w 1124"/>
                  <a:gd name="T3" fmla="*/ 1041 h 1213"/>
                  <a:gd name="T4" fmla="*/ 851 w 1124"/>
                  <a:gd name="T5" fmla="*/ 332 h 1213"/>
                  <a:gd name="T6" fmla="*/ 1009 w 1124"/>
                  <a:gd name="T7" fmla="*/ 308 h 1213"/>
                  <a:gd name="T8" fmla="*/ 1033 w 1124"/>
                  <a:gd name="T9" fmla="*/ 1017 h 1213"/>
                  <a:gd name="T10" fmla="*/ 782 w 1124"/>
                  <a:gd name="T11" fmla="*/ 1017 h 1213"/>
                  <a:gd name="T12" fmla="*/ 624 w 1124"/>
                  <a:gd name="T13" fmla="*/ 1041 h 1213"/>
                  <a:gd name="T14" fmla="*/ 600 w 1124"/>
                  <a:gd name="T15" fmla="*/ 332 h 1213"/>
                  <a:gd name="T16" fmla="*/ 757 w 1124"/>
                  <a:gd name="T17" fmla="*/ 308 h 1213"/>
                  <a:gd name="T18" fmla="*/ 782 w 1124"/>
                  <a:gd name="T19" fmla="*/ 1017 h 1213"/>
                  <a:gd name="T20" fmla="*/ 530 w 1124"/>
                  <a:gd name="T21" fmla="*/ 1017 h 1213"/>
                  <a:gd name="T22" fmla="*/ 373 w 1124"/>
                  <a:gd name="T23" fmla="*/ 1041 h 1213"/>
                  <a:gd name="T24" fmla="*/ 348 w 1124"/>
                  <a:gd name="T25" fmla="*/ 332 h 1213"/>
                  <a:gd name="T26" fmla="*/ 506 w 1124"/>
                  <a:gd name="T27" fmla="*/ 308 h 1213"/>
                  <a:gd name="T28" fmla="*/ 530 w 1124"/>
                  <a:gd name="T29" fmla="*/ 1017 h 1213"/>
                  <a:gd name="T30" fmla="*/ 279 w 1124"/>
                  <a:gd name="T31" fmla="*/ 1017 h 1213"/>
                  <a:gd name="T32" fmla="*/ 121 w 1124"/>
                  <a:gd name="T33" fmla="*/ 1041 h 1213"/>
                  <a:gd name="T34" fmla="*/ 97 w 1124"/>
                  <a:gd name="T35" fmla="*/ 332 h 1213"/>
                  <a:gd name="T36" fmla="*/ 254 w 1124"/>
                  <a:gd name="T37" fmla="*/ 308 h 1213"/>
                  <a:gd name="T38" fmla="*/ 279 w 1124"/>
                  <a:gd name="T39" fmla="*/ 1017 h 1213"/>
                  <a:gd name="T40" fmla="*/ 1097 w 1124"/>
                  <a:gd name="T41" fmla="*/ 217 h 1213"/>
                  <a:gd name="T42" fmla="*/ 953 w 1124"/>
                  <a:gd name="T43" fmla="*/ 0 h 1213"/>
                  <a:gd name="T44" fmla="*/ 882 w 1124"/>
                  <a:gd name="T45" fmla="*/ 217 h 1213"/>
                  <a:gd name="T46" fmla="*/ 676 w 1124"/>
                  <a:gd name="T47" fmla="*/ 107 h 1213"/>
                  <a:gd name="T48" fmla="*/ 625 w 1124"/>
                  <a:gd name="T49" fmla="*/ 217 h 1213"/>
                  <a:gd name="T50" fmla="*/ 524 w 1124"/>
                  <a:gd name="T51" fmla="*/ 107 h 1213"/>
                  <a:gd name="T52" fmla="*/ 473 w 1124"/>
                  <a:gd name="T53" fmla="*/ 217 h 1213"/>
                  <a:gd name="T54" fmla="*/ 373 w 1124"/>
                  <a:gd name="T55" fmla="*/ 107 h 1213"/>
                  <a:gd name="T56" fmla="*/ 322 w 1124"/>
                  <a:gd name="T57" fmla="*/ 217 h 1213"/>
                  <a:gd name="T58" fmla="*/ 222 w 1124"/>
                  <a:gd name="T59" fmla="*/ 107 h 1213"/>
                  <a:gd name="T60" fmla="*/ 171 w 1124"/>
                  <a:gd name="T61" fmla="*/ 217 h 1213"/>
                  <a:gd name="T62" fmla="*/ 0 w 1124"/>
                  <a:gd name="T63" fmla="*/ 243 h 1213"/>
                  <a:gd name="T64" fmla="*/ 26 w 1124"/>
                  <a:gd name="T65" fmla="*/ 1131 h 1213"/>
                  <a:gd name="T66" fmla="*/ 128 w 1124"/>
                  <a:gd name="T67" fmla="*/ 1168 h 1213"/>
                  <a:gd name="T68" fmla="*/ 137 w 1124"/>
                  <a:gd name="T69" fmla="*/ 1173 h 1213"/>
                  <a:gd name="T70" fmla="*/ 141 w 1124"/>
                  <a:gd name="T71" fmla="*/ 1213 h 1213"/>
                  <a:gd name="T72" fmla="*/ 170 w 1124"/>
                  <a:gd name="T73" fmla="*/ 1209 h 1213"/>
                  <a:gd name="T74" fmla="*/ 174 w 1124"/>
                  <a:gd name="T75" fmla="*/ 1173 h 1213"/>
                  <a:gd name="T76" fmla="*/ 179 w 1124"/>
                  <a:gd name="T77" fmla="*/ 1131 h 1213"/>
                  <a:gd name="T78" fmla="*/ 289 w 1124"/>
                  <a:gd name="T79" fmla="*/ 1209 h 1213"/>
                  <a:gd name="T80" fmla="*/ 318 w 1124"/>
                  <a:gd name="T81" fmla="*/ 1213 h 1213"/>
                  <a:gd name="T82" fmla="*/ 322 w 1124"/>
                  <a:gd name="T83" fmla="*/ 1131 h 1213"/>
                  <a:gd name="T84" fmla="*/ 431 w 1124"/>
                  <a:gd name="T85" fmla="*/ 1167 h 1213"/>
                  <a:gd name="T86" fmla="*/ 439 w 1124"/>
                  <a:gd name="T87" fmla="*/ 1179 h 1213"/>
                  <a:gd name="T88" fmla="*/ 431 w 1124"/>
                  <a:gd name="T89" fmla="*/ 1184 h 1213"/>
                  <a:gd name="T90" fmla="*/ 436 w 1124"/>
                  <a:gd name="T91" fmla="*/ 1213 h 1213"/>
                  <a:gd name="T92" fmla="*/ 483 w 1124"/>
                  <a:gd name="T93" fmla="*/ 1208 h 1213"/>
                  <a:gd name="T94" fmla="*/ 478 w 1124"/>
                  <a:gd name="T95" fmla="*/ 1179 h 1213"/>
                  <a:gd name="T96" fmla="*/ 475 w 1124"/>
                  <a:gd name="T97" fmla="*/ 1167 h 1213"/>
                  <a:gd name="T98" fmla="*/ 482 w 1124"/>
                  <a:gd name="T99" fmla="*/ 1131 h 1213"/>
                  <a:gd name="T100" fmla="*/ 582 w 1124"/>
                  <a:gd name="T101" fmla="*/ 1197 h 1213"/>
                  <a:gd name="T102" fmla="*/ 653 w 1124"/>
                  <a:gd name="T103" fmla="*/ 1213 h 1213"/>
                  <a:gd name="T104" fmla="*/ 668 w 1124"/>
                  <a:gd name="T105" fmla="*/ 1131 h 1213"/>
                  <a:gd name="T106" fmla="*/ 792 w 1124"/>
                  <a:gd name="T107" fmla="*/ 1198 h 1213"/>
                  <a:gd name="T108" fmla="*/ 944 w 1124"/>
                  <a:gd name="T109" fmla="*/ 1213 h 1213"/>
                  <a:gd name="T110" fmla="*/ 958 w 1124"/>
                  <a:gd name="T111" fmla="*/ 1131 h 1213"/>
                  <a:gd name="T112" fmla="*/ 1124 w 1124"/>
                  <a:gd name="T113" fmla="*/ 1105 h 1213"/>
                  <a:gd name="T114" fmla="*/ 1097 w 1124"/>
                  <a:gd name="T115" fmla="*/ 217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213">
                    <a:moveTo>
                      <a:pt x="1033" y="1017"/>
                    </a:moveTo>
                    <a:lnTo>
                      <a:pt x="1033" y="1017"/>
                    </a:lnTo>
                    <a:cubicBezTo>
                      <a:pt x="1033" y="1030"/>
                      <a:pt x="1022" y="1041"/>
                      <a:pt x="1009" y="1041"/>
                    </a:cubicBezTo>
                    <a:lnTo>
                      <a:pt x="876" y="1041"/>
                    </a:lnTo>
                    <a:cubicBezTo>
                      <a:pt x="862" y="1041"/>
                      <a:pt x="851" y="1030"/>
                      <a:pt x="851" y="1017"/>
                    </a:cubicBezTo>
                    <a:lnTo>
                      <a:pt x="851" y="332"/>
                    </a:lnTo>
                    <a:cubicBezTo>
                      <a:pt x="851" y="319"/>
                      <a:pt x="862" y="308"/>
                      <a:pt x="876" y="308"/>
                    </a:cubicBezTo>
                    <a:lnTo>
                      <a:pt x="1009" y="308"/>
                    </a:lnTo>
                    <a:cubicBezTo>
                      <a:pt x="1022" y="308"/>
                      <a:pt x="1033" y="319"/>
                      <a:pt x="1033" y="332"/>
                    </a:cubicBezTo>
                    <a:lnTo>
                      <a:pt x="1033" y="1017"/>
                    </a:lnTo>
                    <a:close/>
                    <a:moveTo>
                      <a:pt x="782" y="1017"/>
                    </a:moveTo>
                    <a:lnTo>
                      <a:pt x="782" y="1017"/>
                    </a:lnTo>
                    <a:cubicBezTo>
                      <a:pt x="782" y="1030"/>
                      <a:pt x="771" y="1041"/>
                      <a:pt x="757" y="1041"/>
                    </a:cubicBezTo>
                    <a:lnTo>
                      <a:pt x="624" y="1041"/>
                    </a:lnTo>
                    <a:cubicBezTo>
                      <a:pt x="611" y="1041"/>
                      <a:pt x="600" y="1030"/>
                      <a:pt x="600" y="1017"/>
                    </a:cubicBezTo>
                    <a:lnTo>
                      <a:pt x="600" y="332"/>
                    </a:lnTo>
                    <a:cubicBezTo>
                      <a:pt x="600" y="319"/>
                      <a:pt x="611" y="308"/>
                      <a:pt x="624" y="308"/>
                    </a:cubicBezTo>
                    <a:lnTo>
                      <a:pt x="757" y="308"/>
                    </a:lnTo>
                    <a:cubicBezTo>
                      <a:pt x="771" y="308"/>
                      <a:pt x="782" y="319"/>
                      <a:pt x="782" y="332"/>
                    </a:cubicBezTo>
                    <a:lnTo>
                      <a:pt x="782" y="1017"/>
                    </a:lnTo>
                    <a:close/>
                    <a:moveTo>
                      <a:pt x="530" y="1017"/>
                    </a:moveTo>
                    <a:lnTo>
                      <a:pt x="530" y="1017"/>
                    </a:lnTo>
                    <a:cubicBezTo>
                      <a:pt x="530" y="1030"/>
                      <a:pt x="519" y="1041"/>
                      <a:pt x="506" y="1041"/>
                    </a:cubicBezTo>
                    <a:lnTo>
                      <a:pt x="373" y="1041"/>
                    </a:lnTo>
                    <a:cubicBezTo>
                      <a:pt x="359" y="1041"/>
                      <a:pt x="348" y="1030"/>
                      <a:pt x="348" y="1017"/>
                    </a:cubicBezTo>
                    <a:lnTo>
                      <a:pt x="348" y="332"/>
                    </a:lnTo>
                    <a:cubicBezTo>
                      <a:pt x="348" y="319"/>
                      <a:pt x="359" y="308"/>
                      <a:pt x="373" y="308"/>
                    </a:cubicBezTo>
                    <a:lnTo>
                      <a:pt x="506" y="308"/>
                    </a:lnTo>
                    <a:cubicBezTo>
                      <a:pt x="519" y="308"/>
                      <a:pt x="530" y="319"/>
                      <a:pt x="530" y="332"/>
                    </a:cubicBezTo>
                    <a:lnTo>
                      <a:pt x="530" y="1017"/>
                    </a:lnTo>
                    <a:close/>
                    <a:moveTo>
                      <a:pt x="279" y="1017"/>
                    </a:moveTo>
                    <a:lnTo>
                      <a:pt x="279" y="1017"/>
                    </a:lnTo>
                    <a:cubicBezTo>
                      <a:pt x="279" y="1030"/>
                      <a:pt x="268" y="1041"/>
                      <a:pt x="254" y="1041"/>
                    </a:cubicBezTo>
                    <a:lnTo>
                      <a:pt x="121" y="1041"/>
                    </a:lnTo>
                    <a:cubicBezTo>
                      <a:pt x="108" y="1041"/>
                      <a:pt x="97" y="1030"/>
                      <a:pt x="97" y="1017"/>
                    </a:cubicBezTo>
                    <a:lnTo>
                      <a:pt x="97" y="332"/>
                    </a:lnTo>
                    <a:cubicBezTo>
                      <a:pt x="97" y="319"/>
                      <a:pt x="108" y="308"/>
                      <a:pt x="121" y="308"/>
                    </a:cubicBezTo>
                    <a:lnTo>
                      <a:pt x="254" y="308"/>
                    </a:lnTo>
                    <a:cubicBezTo>
                      <a:pt x="268" y="308"/>
                      <a:pt x="279" y="319"/>
                      <a:pt x="279" y="332"/>
                    </a:cubicBezTo>
                    <a:lnTo>
                      <a:pt x="279" y="1017"/>
                    </a:lnTo>
                    <a:close/>
                    <a:moveTo>
                      <a:pt x="1097" y="217"/>
                    </a:moveTo>
                    <a:lnTo>
                      <a:pt x="1097" y="217"/>
                    </a:lnTo>
                    <a:lnTo>
                      <a:pt x="953" y="217"/>
                    </a:lnTo>
                    <a:lnTo>
                      <a:pt x="953" y="0"/>
                    </a:lnTo>
                    <a:lnTo>
                      <a:pt x="882" y="0"/>
                    </a:lnTo>
                    <a:lnTo>
                      <a:pt x="882" y="217"/>
                    </a:lnTo>
                    <a:lnTo>
                      <a:pt x="676" y="217"/>
                    </a:lnTo>
                    <a:lnTo>
                      <a:pt x="676" y="107"/>
                    </a:lnTo>
                    <a:lnTo>
                      <a:pt x="625" y="107"/>
                    </a:lnTo>
                    <a:lnTo>
                      <a:pt x="625" y="217"/>
                    </a:lnTo>
                    <a:lnTo>
                      <a:pt x="524" y="217"/>
                    </a:lnTo>
                    <a:lnTo>
                      <a:pt x="524" y="107"/>
                    </a:lnTo>
                    <a:lnTo>
                      <a:pt x="473" y="107"/>
                    </a:lnTo>
                    <a:lnTo>
                      <a:pt x="473" y="217"/>
                    </a:lnTo>
                    <a:lnTo>
                      <a:pt x="373" y="217"/>
                    </a:lnTo>
                    <a:lnTo>
                      <a:pt x="373" y="107"/>
                    </a:lnTo>
                    <a:lnTo>
                      <a:pt x="322" y="107"/>
                    </a:lnTo>
                    <a:lnTo>
                      <a:pt x="322" y="217"/>
                    </a:lnTo>
                    <a:lnTo>
                      <a:pt x="222" y="217"/>
                    </a:lnTo>
                    <a:lnTo>
                      <a:pt x="222" y="107"/>
                    </a:lnTo>
                    <a:lnTo>
                      <a:pt x="171" y="107"/>
                    </a:lnTo>
                    <a:lnTo>
                      <a:pt x="171" y="217"/>
                    </a:lnTo>
                    <a:lnTo>
                      <a:pt x="26" y="217"/>
                    </a:lnTo>
                    <a:cubicBezTo>
                      <a:pt x="11" y="217"/>
                      <a:pt x="0" y="229"/>
                      <a:pt x="0" y="243"/>
                    </a:cubicBezTo>
                    <a:lnTo>
                      <a:pt x="0" y="1105"/>
                    </a:lnTo>
                    <a:cubicBezTo>
                      <a:pt x="0" y="1119"/>
                      <a:pt x="11" y="1131"/>
                      <a:pt x="26" y="1131"/>
                    </a:cubicBezTo>
                    <a:lnTo>
                      <a:pt x="128" y="1131"/>
                    </a:lnTo>
                    <a:lnTo>
                      <a:pt x="128" y="1168"/>
                    </a:lnTo>
                    <a:cubicBezTo>
                      <a:pt x="128" y="1171"/>
                      <a:pt x="131" y="1173"/>
                      <a:pt x="134" y="1173"/>
                    </a:cubicBezTo>
                    <a:lnTo>
                      <a:pt x="137" y="1173"/>
                    </a:lnTo>
                    <a:lnTo>
                      <a:pt x="137" y="1209"/>
                    </a:lnTo>
                    <a:cubicBezTo>
                      <a:pt x="137" y="1211"/>
                      <a:pt x="139" y="1213"/>
                      <a:pt x="141" y="1213"/>
                    </a:cubicBezTo>
                    <a:lnTo>
                      <a:pt x="167" y="1213"/>
                    </a:lnTo>
                    <a:cubicBezTo>
                      <a:pt x="169" y="1213"/>
                      <a:pt x="170" y="1211"/>
                      <a:pt x="170" y="1209"/>
                    </a:cubicBezTo>
                    <a:lnTo>
                      <a:pt x="170" y="1173"/>
                    </a:lnTo>
                    <a:lnTo>
                      <a:pt x="174" y="1173"/>
                    </a:lnTo>
                    <a:cubicBezTo>
                      <a:pt x="177" y="1173"/>
                      <a:pt x="179" y="1171"/>
                      <a:pt x="179" y="1168"/>
                    </a:cubicBezTo>
                    <a:lnTo>
                      <a:pt x="179" y="1131"/>
                    </a:lnTo>
                    <a:lnTo>
                      <a:pt x="289" y="1131"/>
                    </a:lnTo>
                    <a:lnTo>
                      <a:pt x="289" y="1209"/>
                    </a:lnTo>
                    <a:cubicBezTo>
                      <a:pt x="289" y="1211"/>
                      <a:pt x="290" y="1213"/>
                      <a:pt x="292" y="1213"/>
                    </a:cubicBezTo>
                    <a:lnTo>
                      <a:pt x="318" y="1213"/>
                    </a:lnTo>
                    <a:cubicBezTo>
                      <a:pt x="320" y="1213"/>
                      <a:pt x="322" y="1211"/>
                      <a:pt x="322" y="1209"/>
                    </a:cubicBezTo>
                    <a:lnTo>
                      <a:pt x="322" y="1131"/>
                    </a:lnTo>
                    <a:lnTo>
                      <a:pt x="431" y="1131"/>
                    </a:lnTo>
                    <a:lnTo>
                      <a:pt x="431" y="1167"/>
                    </a:lnTo>
                    <a:lnTo>
                      <a:pt x="439" y="1167"/>
                    </a:lnTo>
                    <a:lnTo>
                      <a:pt x="439" y="1179"/>
                    </a:lnTo>
                    <a:lnTo>
                      <a:pt x="436" y="1179"/>
                    </a:lnTo>
                    <a:cubicBezTo>
                      <a:pt x="433" y="1179"/>
                      <a:pt x="431" y="1181"/>
                      <a:pt x="431" y="1184"/>
                    </a:cubicBezTo>
                    <a:lnTo>
                      <a:pt x="431" y="1208"/>
                    </a:lnTo>
                    <a:cubicBezTo>
                      <a:pt x="431" y="1210"/>
                      <a:pt x="433" y="1213"/>
                      <a:pt x="436" y="1213"/>
                    </a:cubicBezTo>
                    <a:lnTo>
                      <a:pt x="478" y="1213"/>
                    </a:lnTo>
                    <a:cubicBezTo>
                      <a:pt x="480" y="1213"/>
                      <a:pt x="483" y="1210"/>
                      <a:pt x="483" y="1208"/>
                    </a:cubicBezTo>
                    <a:lnTo>
                      <a:pt x="483" y="1184"/>
                    </a:lnTo>
                    <a:cubicBezTo>
                      <a:pt x="483" y="1181"/>
                      <a:pt x="480" y="1179"/>
                      <a:pt x="478" y="1179"/>
                    </a:cubicBezTo>
                    <a:lnTo>
                      <a:pt x="475" y="1179"/>
                    </a:lnTo>
                    <a:lnTo>
                      <a:pt x="475" y="1167"/>
                    </a:lnTo>
                    <a:lnTo>
                      <a:pt x="482" y="1167"/>
                    </a:lnTo>
                    <a:lnTo>
                      <a:pt x="482" y="1131"/>
                    </a:lnTo>
                    <a:lnTo>
                      <a:pt x="582" y="1131"/>
                    </a:lnTo>
                    <a:lnTo>
                      <a:pt x="582" y="1197"/>
                    </a:lnTo>
                    <a:cubicBezTo>
                      <a:pt x="582" y="1206"/>
                      <a:pt x="589" y="1213"/>
                      <a:pt x="598" y="1213"/>
                    </a:cubicBezTo>
                    <a:lnTo>
                      <a:pt x="653" y="1213"/>
                    </a:lnTo>
                    <a:cubicBezTo>
                      <a:pt x="661" y="1213"/>
                      <a:pt x="668" y="1206"/>
                      <a:pt x="668" y="1197"/>
                    </a:cubicBezTo>
                    <a:lnTo>
                      <a:pt x="668" y="1131"/>
                    </a:lnTo>
                    <a:lnTo>
                      <a:pt x="792" y="1131"/>
                    </a:lnTo>
                    <a:lnTo>
                      <a:pt x="792" y="1198"/>
                    </a:lnTo>
                    <a:cubicBezTo>
                      <a:pt x="792" y="1206"/>
                      <a:pt x="799" y="1213"/>
                      <a:pt x="807" y="1213"/>
                    </a:cubicBezTo>
                    <a:lnTo>
                      <a:pt x="944" y="1213"/>
                    </a:lnTo>
                    <a:cubicBezTo>
                      <a:pt x="951" y="1213"/>
                      <a:pt x="958" y="1206"/>
                      <a:pt x="958" y="1198"/>
                    </a:cubicBezTo>
                    <a:lnTo>
                      <a:pt x="958" y="1131"/>
                    </a:lnTo>
                    <a:lnTo>
                      <a:pt x="1097" y="1131"/>
                    </a:lnTo>
                    <a:cubicBezTo>
                      <a:pt x="1112" y="1131"/>
                      <a:pt x="1124" y="1119"/>
                      <a:pt x="1124" y="1105"/>
                    </a:cubicBezTo>
                    <a:lnTo>
                      <a:pt x="1124" y="243"/>
                    </a:lnTo>
                    <a:cubicBezTo>
                      <a:pt x="1124" y="229"/>
                      <a:pt x="1112" y="217"/>
                      <a:pt x="1097" y="217"/>
                    </a:cubicBezTo>
                    <a:close/>
                  </a:path>
                </a:pathLst>
              </a:custGeom>
              <a:solidFill>
                <a:srgbClr val="B8D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65" name="Freeform 61"/>
              <p:cNvSpPr>
                <a:spLocks noEditPoints="1"/>
              </p:cNvSpPr>
              <p:nvPr/>
            </p:nvSpPr>
            <p:spPr bwMode="auto">
              <a:xfrm>
                <a:off x="1959" y="937"/>
                <a:ext cx="87" cy="107"/>
              </a:xfrm>
              <a:custGeom>
                <a:avLst/>
                <a:gdLst>
                  <a:gd name="T0" fmla="*/ 282 w 312"/>
                  <a:gd name="T1" fmla="*/ 352 h 382"/>
                  <a:gd name="T2" fmla="*/ 282 w 312"/>
                  <a:gd name="T3" fmla="*/ 352 h 382"/>
                  <a:gd name="T4" fmla="*/ 30 w 312"/>
                  <a:gd name="T5" fmla="*/ 352 h 382"/>
                  <a:gd name="T6" fmla="*/ 30 w 312"/>
                  <a:gd name="T7" fmla="*/ 156 h 382"/>
                  <a:gd name="T8" fmla="*/ 58 w 312"/>
                  <a:gd name="T9" fmla="*/ 156 h 382"/>
                  <a:gd name="T10" fmla="*/ 58 w 312"/>
                  <a:gd name="T11" fmla="*/ 128 h 382"/>
                  <a:gd name="T12" fmla="*/ 156 w 312"/>
                  <a:gd name="T13" fmla="*/ 30 h 382"/>
                  <a:gd name="T14" fmla="*/ 254 w 312"/>
                  <a:gd name="T15" fmla="*/ 128 h 382"/>
                  <a:gd name="T16" fmla="*/ 254 w 312"/>
                  <a:gd name="T17" fmla="*/ 156 h 382"/>
                  <a:gd name="T18" fmla="*/ 282 w 312"/>
                  <a:gd name="T19" fmla="*/ 156 h 382"/>
                  <a:gd name="T20" fmla="*/ 282 w 312"/>
                  <a:gd name="T21" fmla="*/ 352 h 382"/>
                  <a:gd name="T22" fmla="*/ 284 w 312"/>
                  <a:gd name="T23" fmla="*/ 126 h 382"/>
                  <a:gd name="T24" fmla="*/ 284 w 312"/>
                  <a:gd name="T25" fmla="*/ 126 h 382"/>
                  <a:gd name="T26" fmla="*/ 156 w 312"/>
                  <a:gd name="T27" fmla="*/ 0 h 382"/>
                  <a:gd name="T28" fmla="*/ 28 w 312"/>
                  <a:gd name="T29" fmla="*/ 126 h 382"/>
                  <a:gd name="T30" fmla="*/ 0 w 312"/>
                  <a:gd name="T31" fmla="*/ 126 h 382"/>
                  <a:gd name="T32" fmla="*/ 0 w 312"/>
                  <a:gd name="T33" fmla="*/ 382 h 382"/>
                  <a:gd name="T34" fmla="*/ 312 w 312"/>
                  <a:gd name="T35" fmla="*/ 382 h 382"/>
                  <a:gd name="T36" fmla="*/ 312 w 312"/>
                  <a:gd name="T37" fmla="*/ 126 h 382"/>
                  <a:gd name="T38" fmla="*/ 284 w 312"/>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4" y="126"/>
                    </a:moveTo>
                    <a:lnTo>
                      <a:pt x="284" y="126"/>
                    </a:lnTo>
                    <a:cubicBezTo>
                      <a:pt x="283" y="56"/>
                      <a:pt x="226" y="0"/>
                      <a:pt x="156" y="0"/>
                    </a:cubicBezTo>
                    <a:cubicBezTo>
                      <a:pt x="86" y="0"/>
                      <a:pt x="29" y="56"/>
                      <a:pt x="28" y="126"/>
                    </a:cubicBezTo>
                    <a:lnTo>
                      <a:pt x="0" y="126"/>
                    </a:lnTo>
                    <a:lnTo>
                      <a:pt x="0" y="382"/>
                    </a:lnTo>
                    <a:lnTo>
                      <a:pt x="312" y="382"/>
                    </a:lnTo>
                    <a:lnTo>
                      <a:pt x="312" y="126"/>
                    </a:lnTo>
                    <a:lnTo>
                      <a:pt x="284"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66" name="Freeform 62"/>
              <p:cNvSpPr>
                <a:spLocks noEditPoints="1"/>
              </p:cNvSpPr>
              <p:nvPr/>
            </p:nvSpPr>
            <p:spPr bwMode="auto">
              <a:xfrm>
                <a:off x="1968" y="946"/>
                <a:ext cx="70" cy="90"/>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67" name="Freeform 63"/>
              <p:cNvSpPr>
                <a:spLocks/>
              </p:cNvSpPr>
              <p:nvPr/>
            </p:nvSpPr>
            <p:spPr bwMode="auto">
              <a:xfrm>
                <a:off x="1983" y="953"/>
                <a:ext cx="39" cy="28"/>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9" y="0"/>
                      <a:pt x="140" y="31"/>
                      <a:pt x="140" y="70"/>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68" name="Freeform 64"/>
              <p:cNvSpPr>
                <a:spLocks/>
              </p:cNvSpPr>
              <p:nvPr/>
            </p:nvSpPr>
            <p:spPr bwMode="auto">
              <a:xfrm>
                <a:off x="1999" y="969"/>
                <a:ext cx="8" cy="1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2" y="0"/>
                      <a:pt x="28" y="6"/>
                      <a:pt x="28" y="14"/>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69" name="Freeform 65"/>
              <p:cNvSpPr>
                <a:spLocks noEditPoints="1"/>
              </p:cNvSpPr>
              <p:nvPr/>
            </p:nvSpPr>
            <p:spPr bwMode="auto">
              <a:xfrm>
                <a:off x="1975" y="989"/>
                <a:ext cx="55" cy="39"/>
              </a:xfrm>
              <a:custGeom>
                <a:avLst/>
                <a:gdLst>
                  <a:gd name="T0" fmla="*/ 94 w 196"/>
                  <a:gd name="T1" fmla="*/ 109 h 140"/>
                  <a:gd name="T2" fmla="*/ 94 w 196"/>
                  <a:gd name="T3" fmla="*/ 109 h 140"/>
                  <a:gd name="T4" fmla="*/ 59 w 196"/>
                  <a:gd name="T5" fmla="*/ 66 h 140"/>
                  <a:gd name="T6" fmla="*/ 103 w 196"/>
                  <a:gd name="T7" fmla="*/ 32 h 140"/>
                  <a:gd name="T8" fmla="*/ 137 w 196"/>
                  <a:gd name="T9" fmla="*/ 75 h 140"/>
                  <a:gd name="T10" fmla="*/ 94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4" y="109"/>
                    </a:moveTo>
                    <a:lnTo>
                      <a:pt x="94" y="109"/>
                    </a:lnTo>
                    <a:lnTo>
                      <a:pt x="59" y="66"/>
                    </a:lnTo>
                    <a:lnTo>
                      <a:pt x="103" y="32"/>
                    </a:lnTo>
                    <a:lnTo>
                      <a:pt x="137" y="75"/>
                    </a:lnTo>
                    <a:lnTo>
                      <a:pt x="94"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70" name="Freeform 66"/>
              <p:cNvSpPr>
                <a:spLocks/>
              </p:cNvSpPr>
              <p:nvPr/>
            </p:nvSpPr>
            <p:spPr bwMode="auto">
              <a:xfrm>
                <a:off x="1992" y="998"/>
                <a:ext cx="22" cy="21"/>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271" name="Freeform 67"/>
              <p:cNvSpPr>
                <a:spLocks noEditPoints="1"/>
              </p:cNvSpPr>
              <p:nvPr/>
            </p:nvSpPr>
            <p:spPr bwMode="auto">
              <a:xfrm>
                <a:off x="2046" y="962"/>
                <a:ext cx="72" cy="71"/>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grpSp>
      <p:pic>
        <p:nvPicPr>
          <p:cNvPr id="203" name="Picture 202" descr="Embedded Thing.ai"/>
          <p:cNvPicPr>
            <a:picLocks noChangeAspect="1"/>
          </p:cNvPicPr>
          <p:nvPr/>
        </p:nvPicPr>
        <p:blipFill rotWithShape="1">
          <a:blip r:embed="rId12">
            <a:lum bright="70000" contrast="-70000"/>
            <a:extLst>
              <a:ext uri="{28A0092B-C50C-407E-A947-70E740481C1C}">
                <a14:useLocalDpi xmlns:a14="http://schemas.microsoft.com/office/drawing/2010/main" val="0"/>
              </a:ext>
            </a:extLst>
          </a:blip>
          <a:srcRect l="40083" t="42505" r="44917" b="44995"/>
          <a:stretch/>
        </p:blipFill>
        <p:spPr>
          <a:xfrm>
            <a:off x="947286" y="4023568"/>
            <a:ext cx="250573" cy="208811"/>
          </a:xfrm>
          <a:prstGeom prst="rect">
            <a:avLst/>
          </a:prstGeom>
          <a:ln>
            <a:noFill/>
          </a:ln>
        </p:spPr>
      </p:pic>
      <p:pic>
        <p:nvPicPr>
          <p:cNvPr id="204" name="Picture 203" descr="Embedded Thing.ai"/>
          <p:cNvPicPr>
            <a:picLocks noChangeAspect="1"/>
          </p:cNvPicPr>
          <p:nvPr/>
        </p:nvPicPr>
        <p:blipFill rotWithShape="1">
          <a:blip r:embed="rId12">
            <a:lum bright="70000" contrast="-70000"/>
            <a:extLst>
              <a:ext uri="{28A0092B-C50C-407E-A947-70E740481C1C}">
                <a14:useLocalDpi xmlns:a14="http://schemas.microsoft.com/office/drawing/2010/main" val="0"/>
              </a:ext>
            </a:extLst>
          </a:blip>
          <a:srcRect l="40083" t="42505" r="44917" b="44995"/>
          <a:stretch/>
        </p:blipFill>
        <p:spPr>
          <a:xfrm>
            <a:off x="938991" y="1711697"/>
            <a:ext cx="250573" cy="208811"/>
          </a:xfrm>
          <a:prstGeom prst="rect">
            <a:avLst/>
          </a:prstGeom>
          <a:ln>
            <a:noFill/>
          </a:ln>
        </p:spPr>
      </p:pic>
      <p:pic>
        <p:nvPicPr>
          <p:cNvPr id="208" name="Picture 207"/>
          <p:cNvPicPr>
            <a:picLocks noChangeAspect="1"/>
          </p:cNvPicPr>
          <p:nvPr/>
        </p:nvPicPr>
        <p:blipFill>
          <a:blip r:embed="rId10"/>
          <a:stretch>
            <a:fillRect/>
          </a:stretch>
        </p:blipFill>
        <p:spPr>
          <a:xfrm>
            <a:off x="5011678" y="1831782"/>
            <a:ext cx="180151" cy="177872"/>
          </a:xfrm>
          <a:prstGeom prst="rect">
            <a:avLst/>
          </a:prstGeom>
        </p:spPr>
      </p:pic>
      <p:grpSp>
        <p:nvGrpSpPr>
          <p:cNvPr id="363" name="Group 362"/>
          <p:cNvGrpSpPr/>
          <p:nvPr/>
        </p:nvGrpSpPr>
        <p:grpSpPr>
          <a:xfrm>
            <a:off x="1196386" y="1955158"/>
            <a:ext cx="281279" cy="103146"/>
            <a:chOff x="1572290" y="4263810"/>
            <a:chExt cx="380350" cy="139476"/>
          </a:xfrm>
        </p:grpSpPr>
        <p:pic>
          <p:nvPicPr>
            <p:cNvPr id="364" name="Picture 363"/>
            <p:cNvPicPr>
              <a:picLocks noChangeAspect="1"/>
            </p:cNvPicPr>
            <p:nvPr/>
          </p:nvPicPr>
          <p:blipFill>
            <a:blip r:embed="rId10"/>
            <a:stretch>
              <a:fillRect/>
            </a:stretch>
          </p:blipFill>
          <p:spPr>
            <a:xfrm>
              <a:off x="1814132" y="4266532"/>
              <a:ext cx="138508" cy="136754"/>
            </a:xfrm>
            <a:prstGeom prst="rect">
              <a:avLst/>
            </a:prstGeom>
          </p:spPr>
        </p:pic>
        <p:sp>
          <p:nvSpPr>
            <p:cNvPr id="365" name="Freeform 62"/>
            <p:cNvSpPr>
              <a:spLocks noEditPoints="1"/>
            </p:cNvSpPr>
            <p:nvPr/>
          </p:nvSpPr>
          <p:spPr bwMode="auto">
            <a:xfrm>
              <a:off x="1572290" y="4263810"/>
              <a:ext cx="103992" cy="133703"/>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66" name="Freeform 66"/>
            <p:cNvSpPr>
              <a:spLocks/>
            </p:cNvSpPr>
            <p:nvPr/>
          </p:nvSpPr>
          <p:spPr bwMode="auto">
            <a:xfrm>
              <a:off x="1607944" y="4341061"/>
              <a:ext cx="32683" cy="31197"/>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sp>
          <p:nvSpPr>
            <p:cNvPr id="367" name="Freeform 67"/>
            <p:cNvSpPr>
              <a:spLocks noEditPoints="1"/>
            </p:cNvSpPr>
            <p:nvPr/>
          </p:nvSpPr>
          <p:spPr bwMode="auto">
            <a:xfrm>
              <a:off x="1688166" y="4287579"/>
              <a:ext cx="106963" cy="105477"/>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latin typeface="Roboto" pitchFamily="2" charset="0"/>
              </a:endParaRPr>
            </a:p>
          </p:txBody>
        </p:sp>
      </p:grpSp>
      <p:grpSp>
        <p:nvGrpSpPr>
          <p:cNvPr id="368" name="Group 367"/>
          <p:cNvGrpSpPr/>
          <p:nvPr/>
        </p:nvGrpSpPr>
        <p:grpSpPr>
          <a:xfrm>
            <a:off x="219426" y="770506"/>
            <a:ext cx="8069438" cy="295936"/>
            <a:chOff x="170166" y="4609993"/>
            <a:chExt cx="8232782" cy="301929"/>
          </a:xfrm>
        </p:grpSpPr>
        <p:sp>
          <p:nvSpPr>
            <p:cNvPr id="371" name="TextBox 370"/>
            <p:cNvSpPr txBox="1"/>
            <p:nvPr/>
          </p:nvSpPr>
          <p:spPr>
            <a:xfrm>
              <a:off x="170166" y="4609993"/>
              <a:ext cx="1287427" cy="292028"/>
            </a:xfrm>
            <a:prstGeom prst="rect">
              <a:avLst/>
            </a:prstGeom>
            <a:noFill/>
          </p:spPr>
          <p:txBody>
            <a:bodyPr wrap="none" rtlCol="0">
              <a:spAutoFit/>
            </a:bodyPr>
            <a:lstStyle/>
            <a:p>
              <a:pPr>
                <a:lnSpc>
                  <a:spcPct val="90000"/>
                </a:lnSpc>
                <a:spcBef>
                  <a:spcPts val="100"/>
                </a:spcBef>
                <a:spcAft>
                  <a:spcPts val="100"/>
                </a:spcAft>
              </a:pPr>
              <a:r>
                <a:rPr lang="en-US" sz="1400" b="1" dirty="0" smtClean="0">
                  <a:solidFill>
                    <a:srgbClr val="007DB8"/>
                  </a:solidFill>
                  <a:latin typeface="Arial" panose="020B0604020202020204" pitchFamily="34" charset="0"/>
                  <a:cs typeface="Arial" panose="020B0604020202020204" pitchFamily="34" charset="0"/>
                </a:rPr>
                <a:t>EDGE/FIELD</a:t>
              </a:r>
            </a:p>
          </p:txBody>
        </p:sp>
        <p:sp>
          <p:nvSpPr>
            <p:cNvPr id="372" name="TextBox 371"/>
            <p:cNvSpPr txBox="1"/>
            <p:nvPr/>
          </p:nvSpPr>
          <p:spPr>
            <a:xfrm>
              <a:off x="7563634" y="4609995"/>
              <a:ext cx="839314" cy="292028"/>
            </a:xfrm>
            <a:prstGeom prst="rect">
              <a:avLst/>
            </a:prstGeom>
            <a:noFill/>
          </p:spPr>
          <p:txBody>
            <a:bodyPr wrap="none" rtlCol="0">
              <a:spAutoFit/>
            </a:bodyPr>
            <a:lstStyle/>
            <a:p>
              <a:pPr>
                <a:lnSpc>
                  <a:spcPct val="90000"/>
                </a:lnSpc>
                <a:spcBef>
                  <a:spcPts val="100"/>
                </a:spcBef>
                <a:spcAft>
                  <a:spcPts val="100"/>
                </a:spcAft>
              </a:pPr>
              <a:r>
                <a:rPr lang="en-US" sz="1400" b="1" dirty="0" smtClean="0">
                  <a:solidFill>
                    <a:srgbClr val="007DB8"/>
                  </a:solidFill>
                  <a:latin typeface="Arial" panose="020B0604020202020204" pitchFamily="34" charset="0"/>
                  <a:cs typeface="Arial" panose="020B0604020202020204" pitchFamily="34" charset="0"/>
                </a:rPr>
                <a:t>CLOUD</a:t>
              </a:r>
            </a:p>
          </p:txBody>
        </p:sp>
        <p:sp>
          <p:nvSpPr>
            <p:cNvPr id="377" name="TextBox 376"/>
            <p:cNvSpPr txBox="1"/>
            <p:nvPr/>
          </p:nvSpPr>
          <p:spPr>
            <a:xfrm>
              <a:off x="3990275" y="4619894"/>
              <a:ext cx="1164769" cy="292028"/>
            </a:xfrm>
            <a:prstGeom prst="rect">
              <a:avLst/>
            </a:prstGeom>
            <a:noFill/>
          </p:spPr>
          <p:txBody>
            <a:bodyPr wrap="none" rtlCol="0">
              <a:spAutoFit/>
            </a:bodyPr>
            <a:lstStyle/>
            <a:p>
              <a:pPr>
                <a:lnSpc>
                  <a:spcPct val="90000"/>
                </a:lnSpc>
                <a:spcBef>
                  <a:spcPts val="100"/>
                </a:spcBef>
                <a:spcAft>
                  <a:spcPts val="100"/>
                </a:spcAft>
              </a:pPr>
              <a:r>
                <a:rPr lang="en-US" sz="1400" b="1" dirty="0" smtClean="0">
                  <a:solidFill>
                    <a:srgbClr val="007DB8"/>
                  </a:solidFill>
                  <a:latin typeface="Arial" panose="020B0604020202020204" pitchFamily="34" charset="0"/>
                  <a:cs typeface="Arial" panose="020B0604020202020204" pitchFamily="34" charset="0"/>
                </a:rPr>
                <a:t>CORE/FOG</a:t>
              </a:r>
            </a:p>
          </p:txBody>
        </p:sp>
      </p:grpSp>
      <p:sp>
        <p:nvSpPr>
          <p:cNvPr id="179" name="Rectangle 178"/>
          <p:cNvSpPr/>
          <p:nvPr/>
        </p:nvSpPr>
        <p:spPr>
          <a:xfrm>
            <a:off x="285748" y="3448218"/>
            <a:ext cx="8574584" cy="274320"/>
          </a:xfrm>
          <a:prstGeom prst="rect">
            <a:avLst/>
          </a:prstGeom>
          <a:solidFill>
            <a:schemeClr val="bg2">
              <a:alpha val="90000"/>
            </a:schemeClr>
          </a:solidFill>
          <a:ln w="9525" cap="flat" cmpd="sng" algn="ctr">
            <a:noFill/>
            <a:prstDash val="solid"/>
            <a:headEnd/>
            <a:tailEnd/>
          </a:ln>
          <a:effectLst/>
        </p:spPr>
        <p:txBody>
          <a:bodyPr lIns="0" tIns="0" rIns="0" bIns="0" anchor="ctr">
            <a:noAutofit/>
          </a:bodyPr>
          <a:lstStyle/>
          <a:p>
            <a:pPr algn="ctr" defTabSz="1421861" fontAlgn="auto">
              <a:spcBef>
                <a:spcPts val="0"/>
              </a:spcBef>
              <a:spcAft>
                <a:spcPct val="35000"/>
              </a:spcAft>
              <a:tabLst>
                <a:tab pos="6518070" algn="l"/>
              </a:tabLst>
            </a:pPr>
            <a:endParaRPr lang="en-US" sz="1400" kern="0" dirty="0">
              <a:solidFill>
                <a:srgbClr val="FFFFFF"/>
              </a:solidFill>
              <a:latin typeface="Arial" panose="020B0604020202020204" pitchFamily="34" charset="0"/>
              <a:cs typeface="Arial" panose="020B0604020202020204" pitchFamily="34" charset="0"/>
            </a:endParaRPr>
          </a:p>
        </p:txBody>
      </p:sp>
      <p:sp>
        <p:nvSpPr>
          <p:cNvPr id="184" name="Rectangle 183"/>
          <p:cNvSpPr/>
          <p:nvPr/>
        </p:nvSpPr>
        <p:spPr>
          <a:xfrm>
            <a:off x="285748" y="3775822"/>
            <a:ext cx="8574585" cy="274320"/>
          </a:xfrm>
          <a:prstGeom prst="rect">
            <a:avLst/>
          </a:prstGeom>
          <a:solidFill>
            <a:schemeClr val="bg2">
              <a:alpha val="90000"/>
            </a:schemeClr>
          </a:solidFill>
          <a:ln>
            <a:noFill/>
          </a:ln>
          <a:effectLst/>
        </p:spPr>
        <p:txBody>
          <a:bodyPr wrap="square" lIns="0" tIns="0" rIns="0" bIns="0" rtlCol="0" anchor="ctr" anchorCtr="0">
            <a:noAutofit/>
          </a:bodyPr>
          <a:lstStyle/>
          <a:p>
            <a:pPr algn="ctr" defTabSz="913320">
              <a:lnSpc>
                <a:spcPct val="90000"/>
              </a:lnSpc>
              <a:spcBef>
                <a:spcPts val="100"/>
              </a:spcBef>
              <a:spcAft>
                <a:spcPts val="100"/>
              </a:spcAft>
            </a:pPr>
            <a:r>
              <a:rPr lang="en-US" sz="1400" b="1" dirty="0" smtClean="0">
                <a:solidFill>
                  <a:srgbClr val="FFFFFF"/>
                </a:solidFill>
                <a:latin typeface="Arial" panose="020B0604020202020204" pitchFamily="34" charset="0"/>
                <a:cs typeface="Arial" panose="020B0604020202020204" pitchFamily="34" charset="0"/>
              </a:rPr>
              <a:t>IoT &amp; Data Analytics Services</a:t>
            </a:r>
            <a:endParaRPr lang="en-US" sz="1400" i="1" dirty="0">
              <a:solidFill>
                <a:srgbClr val="FFFFFF"/>
              </a:solidFill>
              <a:latin typeface="Arial" panose="020B0604020202020204" pitchFamily="34" charset="0"/>
              <a:cs typeface="Arial" panose="020B0604020202020204" pitchFamily="34" charset="0"/>
            </a:endParaRPr>
          </a:p>
        </p:txBody>
      </p:sp>
      <p:sp>
        <p:nvSpPr>
          <p:cNvPr id="187" name="Rectangle 186"/>
          <p:cNvSpPr/>
          <p:nvPr/>
        </p:nvSpPr>
        <p:spPr>
          <a:xfrm>
            <a:off x="285748" y="4431030"/>
            <a:ext cx="8574585" cy="274320"/>
          </a:xfrm>
          <a:prstGeom prst="rect">
            <a:avLst/>
          </a:prstGeom>
          <a:solidFill>
            <a:schemeClr val="bg2">
              <a:alpha val="90000"/>
            </a:schemeClr>
          </a:solidFill>
          <a:ln>
            <a:noFill/>
          </a:ln>
          <a:effectLst/>
        </p:spPr>
        <p:txBody>
          <a:bodyPr wrap="square" lIns="0" tIns="0" rIns="0" bIns="0" rtlCol="0" anchor="ctr" anchorCtr="0">
            <a:noAutofit/>
          </a:bodyPr>
          <a:lstStyle/>
          <a:p>
            <a:pPr algn="ctr" defTabSz="913320">
              <a:lnSpc>
                <a:spcPct val="90000"/>
              </a:lnSpc>
              <a:spcBef>
                <a:spcPts val="100"/>
              </a:spcBef>
              <a:spcAft>
                <a:spcPts val="100"/>
              </a:spcAft>
            </a:pPr>
            <a:r>
              <a:rPr lang="en-US" sz="1400" b="1" dirty="0" smtClean="0">
                <a:solidFill>
                  <a:srgbClr val="FFFFFF"/>
                </a:solidFill>
                <a:latin typeface="Arial" panose="020B0604020202020204" pitchFamily="34" charset="0"/>
                <a:cs typeface="Arial" panose="020B0604020202020204" pitchFamily="34" charset="0"/>
              </a:rPr>
              <a:t>Global Support, Deployment, &amp; Financing</a:t>
            </a:r>
            <a:endParaRPr lang="en-US" sz="1400" i="1" dirty="0">
              <a:solidFill>
                <a:srgbClr val="FFFFFF"/>
              </a:solidFill>
              <a:latin typeface="Arial" panose="020B0604020202020204" pitchFamily="34" charset="0"/>
              <a:cs typeface="Arial" panose="020B0604020202020204" pitchFamily="34" charset="0"/>
            </a:endParaRPr>
          </a:p>
        </p:txBody>
      </p:sp>
      <p:graphicFrame>
        <p:nvGraphicFramePr>
          <p:cNvPr id="189" name="Table 188"/>
          <p:cNvGraphicFramePr>
            <a:graphicFrameLocks noGrp="1"/>
          </p:cNvGraphicFramePr>
          <p:nvPr>
            <p:extLst/>
          </p:nvPr>
        </p:nvGraphicFramePr>
        <p:xfrm>
          <a:off x="285748" y="1065863"/>
          <a:ext cx="8567740" cy="679816"/>
        </p:xfrm>
        <a:graphic>
          <a:graphicData uri="http://schemas.openxmlformats.org/drawingml/2006/table">
            <a:tbl>
              <a:tblPr firstRow="1" bandRow="1">
                <a:tableStyleId>{5C22544A-7EE6-4342-B048-85BDC9FD1C3A}</a:tableStyleId>
              </a:tblPr>
              <a:tblGrid>
                <a:gridCol w="1713548"/>
                <a:gridCol w="1713548"/>
                <a:gridCol w="1713548"/>
                <a:gridCol w="1713548"/>
                <a:gridCol w="1713548"/>
              </a:tblGrid>
              <a:tr h="679816">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b="1" dirty="0" smtClean="0">
                          <a:solidFill>
                            <a:srgbClr val="FFFFFF"/>
                          </a:solidFill>
                          <a:latin typeface="Arial" panose="020B0604020202020204" pitchFamily="34" charset="0"/>
                          <a:cs typeface="Arial" panose="020B0604020202020204" pitchFamily="34" charset="0"/>
                        </a:rPr>
                        <a:t>Embedded</a:t>
                      </a:r>
                    </a:p>
                  </a:txBody>
                  <a:tcPr anchor="ctr">
                    <a:lnL w="12700" cmpd="sng">
                      <a:noFill/>
                    </a:lnL>
                    <a:lnR w="12700" cap="flat" cmpd="sng" algn="ctr">
                      <a:solidFill>
                        <a:schemeClr val="bg2">
                          <a:lumMod val="50000"/>
                          <a:lumOff val="5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85000"/>
                        <a:lumOff val="15000"/>
                        <a:alpha val="95000"/>
                      </a:schemeClr>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b="1" dirty="0" smtClean="0">
                          <a:solidFill>
                            <a:srgbClr val="FFFFFF"/>
                          </a:solidFill>
                          <a:latin typeface="Arial" panose="020B0604020202020204" pitchFamily="34" charset="0"/>
                          <a:cs typeface="Arial" panose="020B0604020202020204" pitchFamily="34" charset="0"/>
                        </a:rPr>
                        <a:t>Gateways</a:t>
                      </a:r>
                    </a:p>
                  </a:txBody>
                  <a:tcPr anchor="ctr">
                    <a:lnL w="12700" cap="flat" cmpd="sng" algn="ctr">
                      <a:solidFill>
                        <a:schemeClr val="bg2">
                          <a:lumMod val="50000"/>
                          <a:lumOff val="50000"/>
                        </a:schemeClr>
                      </a:solidFill>
                      <a:prstDash val="solid"/>
                      <a:round/>
                      <a:headEnd type="none" w="med" len="med"/>
                      <a:tailEnd type="none" w="med" len="med"/>
                    </a:lnL>
                    <a:lnR w="12700" cap="flat" cmpd="sng" algn="ctr">
                      <a:solidFill>
                        <a:schemeClr val="bg2">
                          <a:lumMod val="50000"/>
                          <a:lumOff val="5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85000"/>
                        <a:lumOff val="15000"/>
                        <a:alpha val="95000"/>
                      </a:schemeClr>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b="1" dirty="0" smtClean="0">
                          <a:solidFill>
                            <a:srgbClr val="FFFFFF"/>
                          </a:solidFill>
                          <a:latin typeface="Arial" panose="020B0604020202020204" pitchFamily="34" charset="0"/>
                          <a:cs typeface="Arial" panose="020B0604020202020204" pitchFamily="34" charset="0"/>
                        </a:rPr>
                        <a:t>On-Premise Appliances</a:t>
                      </a:r>
                    </a:p>
                  </a:txBody>
                  <a:tcPr anchor="ctr">
                    <a:lnL w="12700" cap="flat" cmpd="sng" algn="ctr">
                      <a:solidFill>
                        <a:schemeClr val="bg2">
                          <a:lumMod val="50000"/>
                          <a:lumOff val="50000"/>
                        </a:schemeClr>
                      </a:solidFill>
                      <a:prstDash val="solid"/>
                      <a:round/>
                      <a:headEnd type="none" w="med" len="med"/>
                      <a:tailEnd type="none" w="med" len="med"/>
                    </a:lnL>
                    <a:lnR w="12700" cap="flat" cmpd="sng" algn="ctr">
                      <a:solidFill>
                        <a:schemeClr val="bg2">
                          <a:lumMod val="50000"/>
                          <a:lumOff val="5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85000"/>
                        <a:lumOff val="15000"/>
                        <a:alpha val="95000"/>
                      </a:schemeClr>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b="1" dirty="0" smtClean="0">
                          <a:solidFill>
                            <a:srgbClr val="FFFFFF"/>
                          </a:solidFill>
                          <a:latin typeface="Arial" panose="020B0604020202020204" pitchFamily="34" charset="0"/>
                          <a:cs typeface="Arial" panose="020B0604020202020204" pitchFamily="34" charset="0"/>
                        </a:rPr>
                        <a:t>Data Center &amp; Cloud</a:t>
                      </a:r>
                    </a:p>
                  </a:txBody>
                  <a:tcPr anchor="ctr">
                    <a:lnL w="12700" cap="flat" cmpd="sng" algn="ctr">
                      <a:solidFill>
                        <a:schemeClr val="bg2">
                          <a:lumMod val="50000"/>
                          <a:lumOff val="50000"/>
                        </a:schemeClr>
                      </a:solidFill>
                      <a:prstDash val="solid"/>
                      <a:round/>
                      <a:headEnd type="none" w="med" len="med"/>
                      <a:tailEnd type="none" w="med" len="med"/>
                    </a:lnL>
                    <a:lnR w="12700" cap="flat" cmpd="sng" algn="ctr">
                      <a:solidFill>
                        <a:schemeClr val="bg2">
                          <a:lumMod val="50000"/>
                          <a:lumOff val="5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85000"/>
                        <a:lumOff val="15000"/>
                        <a:alpha val="95000"/>
                      </a:schemeClr>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b="1" dirty="0" smtClean="0">
                          <a:solidFill>
                            <a:srgbClr val="FFFFFF"/>
                          </a:solidFill>
                          <a:latin typeface="Arial" panose="020B0604020202020204" pitchFamily="34" charset="0"/>
                          <a:cs typeface="Arial" panose="020B0604020202020204" pitchFamily="34" charset="0"/>
                        </a:rPr>
                        <a:t>Cloud &amp; App Integration</a:t>
                      </a:r>
                    </a:p>
                  </a:txBody>
                  <a:tcPr anchor="ctr">
                    <a:lnL w="12700" cap="flat" cmpd="sng" algn="ctr">
                      <a:solidFill>
                        <a:schemeClr val="bg2">
                          <a:lumMod val="50000"/>
                          <a:lumOff val="5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2">
                        <a:lumMod val="85000"/>
                        <a:lumOff val="15000"/>
                        <a:alpha val="95000"/>
                      </a:schemeClr>
                    </a:solidFill>
                  </a:tcPr>
                </a:tc>
              </a:tr>
            </a:tbl>
          </a:graphicData>
        </a:graphic>
      </p:graphicFrame>
      <p:sp>
        <p:nvSpPr>
          <p:cNvPr id="9" name="Rectangle 8"/>
          <p:cNvSpPr/>
          <p:nvPr/>
        </p:nvSpPr>
        <p:spPr>
          <a:xfrm>
            <a:off x="185209" y="3433193"/>
            <a:ext cx="8102426" cy="307777"/>
          </a:xfrm>
          <a:prstGeom prst="rect">
            <a:avLst/>
          </a:prstGeom>
        </p:spPr>
        <p:txBody>
          <a:bodyPr wrap="square">
            <a:spAutoFit/>
          </a:bodyPr>
          <a:lstStyle/>
          <a:p>
            <a:pPr algn="ctr" defTabSz="1421861" fontAlgn="auto">
              <a:spcBef>
                <a:spcPts val="0"/>
              </a:spcBef>
              <a:spcAft>
                <a:spcPct val="35000"/>
              </a:spcAft>
              <a:tabLst>
                <a:tab pos="6518070" algn="l"/>
              </a:tabLst>
            </a:pPr>
            <a:r>
              <a:rPr lang="en-US" sz="1400" b="1" kern="0" dirty="0" smtClean="0">
                <a:solidFill>
                  <a:srgbClr val="FFFFFF"/>
                </a:solidFill>
                <a:latin typeface="Arial" panose="020B0604020202020204" pitchFamily="34" charset="0"/>
                <a:cs typeface="Arial" panose="020B0604020202020204" pitchFamily="34" charset="0"/>
              </a:rPr>
              <a:t>Manageability &amp; Security:	</a:t>
            </a:r>
            <a:endParaRPr lang="en-US" sz="1400" kern="0" dirty="0">
              <a:solidFill>
                <a:srgbClr val="FFFFFF"/>
              </a:solidFill>
              <a:latin typeface="Arial" panose="020B0604020202020204" pitchFamily="34" charset="0"/>
              <a:cs typeface="Arial" panose="020B0604020202020204" pitchFamily="34" charset="0"/>
            </a:endParaRPr>
          </a:p>
        </p:txBody>
      </p:sp>
      <p:graphicFrame>
        <p:nvGraphicFramePr>
          <p:cNvPr id="220" name="Table 219"/>
          <p:cNvGraphicFramePr>
            <a:graphicFrameLocks noGrp="1"/>
          </p:cNvGraphicFramePr>
          <p:nvPr>
            <p:extLst/>
          </p:nvPr>
        </p:nvGraphicFramePr>
        <p:xfrm>
          <a:off x="283659" y="1665780"/>
          <a:ext cx="8567740" cy="1731086"/>
        </p:xfrm>
        <a:graphic>
          <a:graphicData uri="http://schemas.openxmlformats.org/drawingml/2006/table">
            <a:tbl>
              <a:tblPr firstRow="1" bandRow="1">
                <a:tableStyleId>{5C22544A-7EE6-4342-B048-85BDC9FD1C3A}</a:tableStyleId>
              </a:tblPr>
              <a:tblGrid>
                <a:gridCol w="1713548"/>
                <a:gridCol w="1713548"/>
                <a:gridCol w="1713548"/>
                <a:gridCol w="1713548"/>
                <a:gridCol w="1713548"/>
              </a:tblGrid>
              <a:tr h="1731086">
                <a:tc>
                  <a:txBody>
                    <a:bodyPr/>
                    <a:lstStyle/>
                    <a:p>
                      <a:endParaRPr lang="en-US" dirty="0"/>
                    </a:p>
                  </a:txBody>
                  <a:tcPr anchor="b">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alpha val="88000"/>
                      </a:schemeClr>
                    </a:solidFill>
                  </a:tcPr>
                </a:tc>
                <a:tc>
                  <a:txBody>
                    <a:bodyPr/>
                    <a:lstStyle/>
                    <a:p>
                      <a:endParaRPr lang="en-US"/>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alpha val="88000"/>
                      </a:schemeClr>
                    </a:solidFill>
                  </a:tcPr>
                </a:tc>
                <a:tc>
                  <a:txBody>
                    <a:bodyPr/>
                    <a:lstStyle/>
                    <a:p>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alpha val="88000"/>
                      </a:schemeClr>
                    </a:solidFill>
                  </a:tcPr>
                </a:tc>
                <a:tc>
                  <a:txBody>
                    <a:bodyPr/>
                    <a:lstStyle/>
                    <a:p>
                      <a:endParaRPr lang="en-US"/>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alpha val="88000"/>
                      </a:schemeClr>
                    </a:solidFill>
                  </a:tcPr>
                </a:tc>
                <a:tc>
                  <a:txBody>
                    <a:bodyPr/>
                    <a:lstStyle/>
                    <a:p>
                      <a:endParaRPr lang="en-US" dirty="0"/>
                    </a:p>
                  </a:txBody>
                  <a:tcPr anchor="b">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alpha val="88000"/>
                      </a:schemeClr>
                    </a:solidFill>
                  </a:tcPr>
                </a:tc>
              </a:tr>
            </a:tbl>
          </a:graphicData>
        </a:graphic>
      </p:graphicFrame>
      <p:pic>
        <p:nvPicPr>
          <p:cNvPr id="1046" name="Picture 22" descr="https://www.delltechnologies.com/content/dam/delltechnologies/assets/home/images/logos/logo-strip.png"/>
          <p:cNvPicPr>
            <a:picLocks noChangeAspect="1" noChangeArrowheads="1"/>
          </p:cNvPicPr>
          <p:nvPr/>
        </p:nvPicPr>
        <p:blipFill rotWithShape="1">
          <a:blip r:embed="rId13">
            <a:extLst>
              <a:ext uri="{28A0092B-C50C-407E-A947-70E740481C1C}">
                <a14:useLocalDpi xmlns:a14="http://schemas.microsoft.com/office/drawing/2010/main" val="0"/>
              </a:ext>
            </a:extLst>
          </a:blip>
          <a:srcRect r="92540"/>
          <a:stretch/>
        </p:blipFill>
        <p:spPr bwMode="auto">
          <a:xfrm>
            <a:off x="2497825" y="2181613"/>
            <a:ext cx="805732" cy="714486"/>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2" descr="https://www.delltechnologies.com/content/dam/delltechnologies/assets/home/images/logos/logo-strip.png"/>
          <p:cNvPicPr>
            <a:picLocks noChangeAspect="1" noChangeArrowheads="1"/>
          </p:cNvPicPr>
          <p:nvPr/>
        </p:nvPicPr>
        <p:blipFill rotWithShape="1">
          <a:blip r:embed="rId13">
            <a:extLst>
              <a:ext uri="{28A0092B-C50C-407E-A947-70E740481C1C}">
                <a14:useLocalDpi xmlns:a14="http://schemas.microsoft.com/office/drawing/2010/main" val="0"/>
              </a:ext>
            </a:extLst>
          </a:blip>
          <a:srcRect l="27708" t="-6739" r="61927" b="6739"/>
          <a:stretch/>
        </p:blipFill>
        <p:spPr bwMode="auto">
          <a:xfrm>
            <a:off x="7408292" y="2322851"/>
            <a:ext cx="1119506" cy="714488"/>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2" descr="https://www.delltechnologies.com/content/dam/delltechnologies/assets/home/images/logos/logo-strip.png"/>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42827" r="48480"/>
          <a:stretch/>
        </p:blipFill>
        <p:spPr bwMode="auto">
          <a:xfrm>
            <a:off x="3060545" y="3257550"/>
            <a:ext cx="837118" cy="637006"/>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2" descr="https://www.delltechnologies.com/content/dam/delltechnologies/assets/home/images/logos/logo-strip.png"/>
          <p:cNvPicPr>
            <a:picLocks noChangeAspect="1" noChangeArrowheads="1"/>
          </p:cNvPicPr>
          <p:nvPr/>
        </p:nvPicPr>
        <p:blipFill rotWithShape="1">
          <a:blip r:embed="rId13">
            <a:extLst>
              <a:ext uri="{28A0092B-C50C-407E-A947-70E740481C1C}">
                <a14:useLocalDpi xmlns:a14="http://schemas.microsoft.com/office/drawing/2010/main" val="0"/>
              </a:ext>
            </a:extLst>
          </a:blip>
          <a:srcRect l="72956" r="13001"/>
          <a:stretch/>
        </p:blipFill>
        <p:spPr bwMode="auto">
          <a:xfrm>
            <a:off x="5590478" y="2389526"/>
            <a:ext cx="1516750" cy="714488"/>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2" descr="https://www.delltechnologies.com/content/dam/delltechnologies/assets/home/images/logos/logo-strip.png"/>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88968"/>
          <a:stretch/>
        </p:blipFill>
        <p:spPr bwMode="auto">
          <a:xfrm>
            <a:off x="4030909" y="3240207"/>
            <a:ext cx="1110365" cy="665824"/>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4" descr="https://www.delltechnologies.com/content/dam/delltechnologies/assets/home/images/logos/logo-strip.png"/>
          <p:cNvPicPr>
            <a:picLocks noChangeAspect="1" noChangeArrowheads="1"/>
          </p:cNvPicPr>
          <p:nvPr/>
        </p:nvPicPr>
        <p:blipFill rotWithShape="1">
          <a:blip r:embed="rId13">
            <a:extLst>
              <a:ext uri="{28A0092B-C50C-407E-A947-70E740481C1C}">
                <a14:useLocalDpi xmlns:a14="http://schemas.microsoft.com/office/drawing/2010/main" val="0"/>
              </a:ext>
            </a:extLst>
          </a:blip>
          <a:srcRect l="11374" r="74451"/>
          <a:stretch/>
        </p:blipFill>
        <p:spPr bwMode="auto">
          <a:xfrm>
            <a:off x="7258480" y="1946187"/>
            <a:ext cx="1509256" cy="70432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4" descr="https://www.delltechnologies.com/content/dam/delltechnologies/assets/home/images/logos/logo-strip.png"/>
          <p:cNvPicPr>
            <a:picLocks noChangeAspect="1" noChangeArrowheads="1"/>
          </p:cNvPicPr>
          <p:nvPr/>
        </p:nvPicPr>
        <p:blipFill rotWithShape="1">
          <a:blip r:embed="rId13">
            <a:extLst>
              <a:ext uri="{28A0092B-C50C-407E-A947-70E740481C1C}">
                <a14:useLocalDpi xmlns:a14="http://schemas.microsoft.com/office/drawing/2010/main" val="0"/>
              </a:ext>
            </a:extLst>
          </a:blip>
          <a:srcRect l="11374" r="74451"/>
          <a:stretch/>
        </p:blipFill>
        <p:spPr bwMode="auto">
          <a:xfrm>
            <a:off x="5599036" y="1946187"/>
            <a:ext cx="1509256" cy="70432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4" descr="https://www.delltechnologies.com/content/dam/delltechnologies/assets/home/images/logos/logo-strip.png"/>
          <p:cNvPicPr>
            <a:picLocks noChangeAspect="1" noChangeArrowheads="1"/>
          </p:cNvPicPr>
          <p:nvPr/>
        </p:nvPicPr>
        <p:blipFill rotWithShape="1">
          <a:blip r:embed="rId13">
            <a:extLst>
              <a:ext uri="{28A0092B-C50C-407E-A947-70E740481C1C}">
                <a14:useLocalDpi xmlns:a14="http://schemas.microsoft.com/office/drawing/2010/main" val="0"/>
              </a:ext>
            </a:extLst>
          </a:blip>
          <a:srcRect l="11374" r="74451"/>
          <a:stretch/>
        </p:blipFill>
        <p:spPr bwMode="auto">
          <a:xfrm>
            <a:off x="3877781" y="1946187"/>
            <a:ext cx="1509256" cy="70432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2" descr="https://www.delltechnologies.com/content/dam/delltechnologies/assets/home/images/logos/logo-strip.png"/>
          <p:cNvPicPr>
            <a:picLocks noChangeAspect="1" noChangeArrowheads="1"/>
          </p:cNvPicPr>
          <p:nvPr/>
        </p:nvPicPr>
        <p:blipFill rotWithShape="1">
          <a:blip r:embed="rId13">
            <a:extLst>
              <a:ext uri="{28A0092B-C50C-407E-A947-70E740481C1C}">
                <a14:useLocalDpi xmlns:a14="http://schemas.microsoft.com/office/drawing/2010/main" val="0"/>
              </a:ext>
            </a:extLst>
          </a:blip>
          <a:srcRect r="92540"/>
          <a:stretch/>
        </p:blipFill>
        <p:spPr bwMode="auto">
          <a:xfrm>
            <a:off x="754069" y="2192638"/>
            <a:ext cx="805732" cy="714486"/>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2" descr="https://www.delltechnologies.com/content/dam/delltechnologies/assets/home/images/logos/logo-strip.png"/>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53601" r="29124"/>
          <a:stretch/>
        </p:blipFill>
        <p:spPr bwMode="auto">
          <a:xfrm>
            <a:off x="5312182" y="3257550"/>
            <a:ext cx="1663502" cy="637006"/>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93682" y="2040661"/>
            <a:ext cx="3172553" cy="953805"/>
          </a:xfrm>
          <a:prstGeom prst="roundRect">
            <a:avLst>
              <a:gd name="adj" fmla="val 5680"/>
            </a:avLst>
          </a:prstGeom>
          <a:noFill/>
          <a:ln w="38100" cmpd="sng">
            <a:solidFill>
              <a:schemeClr val="bg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148" name="Rounded Rectangle 147"/>
          <p:cNvSpPr/>
          <p:nvPr/>
        </p:nvSpPr>
        <p:spPr>
          <a:xfrm>
            <a:off x="7204840" y="2579348"/>
            <a:ext cx="1597891" cy="310822"/>
          </a:xfrm>
          <a:prstGeom prst="roundRect">
            <a:avLst>
              <a:gd name="adj" fmla="val 5680"/>
            </a:avLst>
          </a:prstGeom>
          <a:noFill/>
          <a:ln w="38100" cmpd="sng">
            <a:solidFill>
              <a:schemeClr val="accent6"/>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152" name="Rounded Rectangle 151"/>
          <p:cNvSpPr/>
          <p:nvPr/>
        </p:nvSpPr>
        <p:spPr>
          <a:xfrm>
            <a:off x="4030909" y="3407560"/>
            <a:ext cx="1180230" cy="326948"/>
          </a:xfrm>
          <a:prstGeom prst="roundRect">
            <a:avLst>
              <a:gd name="adj" fmla="val 5680"/>
            </a:avLst>
          </a:prstGeom>
          <a:noFill/>
          <a:ln w="38100" cmpd="sng">
            <a:solidFill>
              <a:schemeClr val="accent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153" name="Rectangle 152"/>
          <p:cNvSpPr/>
          <p:nvPr/>
        </p:nvSpPr>
        <p:spPr>
          <a:xfrm>
            <a:off x="280236" y="4103426"/>
            <a:ext cx="8574585" cy="274320"/>
          </a:xfrm>
          <a:prstGeom prst="rect">
            <a:avLst/>
          </a:prstGeom>
          <a:solidFill>
            <a:schemeClr val="bg2">
              <a:alpha val="90000"/>
            </a:schemeClr>
          </a:solidFill>
          <a:ln>
            <a:noFill/>
          </a:ln>
          <a:effectLst/>
        </p:spPr>
        <p:txBody>
          <a:bodyPr wrap="square" lIns="0" tIns="0" rIns="0" bIns="0" rtlCol="0" anchor="ctr" anchorCtr="0">
            <a:noAutofit/>
          </a:bodyPr>
          <a:lstStyle/>
          <a:p>
            <a:pPr algn="ctr" defTabSz="913320">
              <a:lnSpc>
                <a:spcPct val="90000"/>
              </a:lnSpc>
              <a:spcBef>
                <a:spcPts val="100"/>
              </a:spcBef>
              <a:spcAft>
                <a:spcPts val="100"/>
              </a:spcAft>
            </a:pPr>
            <a:r>
              <a:rPr lang="en-US" sz="1400" b="1" dirty="0" smtClean="0">
                <a:solidFill>
                  <a:srgbClr val="FFFFFF"/>
                </a:solidFill>
                <a:latin typeface="Arial" panose="020B0604020202020204" pitchFamily="34" charset="0"/>
                <a:cs typeface="Arial" panose="020B0604020202020204" pitchFamily="34" charset="0"/>
              </a:rPr>
              <a:t>IoT Solutions Partner Program</a:t>
            </a:r>
            <a:endParaRPr lang="en-US" sz="1400" i="1" dirty="0">
              <a:solidFill>
                <a:srgbClr val="FFFFFF"/>
              </a:solidFill>
              <a:latin typeface="Arial" panose="020B0604020202020204" pitchFamily="34" charset="0"/>
              <a:cs typeface="Arial" panose="020B0604020202020204" pitchFamily="34" charset="0"/>
            </a:endParaRPr>
          </a:p>
        </p:txBody>
      </p:sp>
      <p:pic>
        <p:nvPicPr>
          <p:cNvPr id="155" name="Picture 24" descr="https://www.delltechnologies.com/content/dam/delltechnologies/assets/home/images/logos/logo-strip.png"/>
          <p:cNvPicPr>
            <a:picLocks noChangeAspect="1" noChangeArrowheads="1"/>
          </p:cNvPicPr>
          <p:nvPr/>
        </p:nvPicPr>
        <p:blipFill rotWithShape="1">
          <a:blip r:embed="rId13">
            <a:lum bright="70000" contrast="-70000"/>
            <a:extLst>
              <a:ext uri="{28A0092B-C50C-407E-A947-70E740481C1C}">
                <a14:useLocalDpi xmlns:a14="http://schemas.microsoft.com/office/drawing/2010/main" val="0"/>
              </a:ext>
            </a:extLst>
          </a:blip>
          <a:srcRect l="11374" r="74451"/>
          <a:stretch/>
        </p:blipFill>
        <p:spPr bwMode="auto">
          <a:xfrm>
            <a:off x="6439624" y="3560205"/>
            <a:ext cx="1371490" cy="640028"/>
          </a:xfrm>
          <a:prstGeom prst="rect">
            <a:avLst/>
          </a:prstGeom>
          <a:noFill/>
          <a:extLst>
            <a:ext uri="{909E8E84-426E-40DD-AFC4-6F175D3DCCD1}">
              <a14:hiddenFill xmlns:a14="http://schemas.microsoft.com/office/drawing/2010/main">
                <a:solidFill>
                  <a:srgbClr val="FFFFFF"/>
                </a:solidFill>
              </a14:hiddenFill>
            </a:ext>
          </a:extLst>
        </p:spPr>
      </p:pic>
      <p:sp>
        <p:nvSpPr>
          <p:cNvPr id="156" name="Rounded Rectangle 155"/>
          <p:cNvSpPr/>
          <p:nvPr/>
        </p:nvSpPr>
        <p:spPr>
          <a:xfrm>
            <a:off x="6352290" y="3727952"/>
            <a:ext cx="1341280" cy="326948"/>
          </a:xfrm>
          <a:prstGeom prst="roundRect">
            <a:avLst>
              <a:gd name="adj" fmla="val 5680"/>
            </a:avLst>
          </a:prstGeom>
          <a:noFill/>
          <a:ln w="38100" cmpd="sng">
            <a:solidFill>
              <a:schemeClr val="accent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157" name="Rounded Rectangle 156"/>
          <p:cNvSpPr/>
          <p:nvPr/>
        </p:nvSpPr>
        <p:spPr>
          <a:xfrm>
            <a:off x="3867643" y="2145734"/>
            <a:ext cx="4924950" cy="326948"/>
          </a:xfrm>
          <a:prstGeom prst="roundRect">
            <a:avLst>
              <a:gd name="adj" fmla="val 5680"/>
            </a:avLst>
          </a:prstGeom>
          <a:noFill/>
          <a:ln w="38100" cmpd="sng">
            <a:solidFill>
              <a:schemeClr val="accent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pic>
        <p:nvPicPr>
          <p:cNvPr id="158" name="Picture 157" descr="DellTech_Logo_Hz_Gry_rgb.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68492" y="4166388"/>
            <a:ext cx="1403908" cy="182197"/>
          </a:xfrm>
          <a:prstGeom prst="rect">
            <a:avLst/>
          </a:prstGeom>
        </p:spPr>
      </p:pic>
    </p:spTree>
    <p:extLst>
      <p:ext uri="{BB962C8B-B14F-4D97-AF65-F5344CB8AC3E}">
        <p14:creationId xmlns:p14="http://schemas.microsoft.com/office/powerpoint/2010/main" val="46266533"/>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5" name="Group 344"/>
          <p:cNvGrpSpPr/>
          <p:nvPr/>
        </p:nvGrpSpPr>
        <p:grpSpPr>
          <a:xfrm>
            <a:off x="630498" y="1137868"/>
            <a:ext cx="7056211" cy="3057143"/>
            <a:chOff x="623734" y="665231"/>
            <a:chExt cx="7355467" cy="3186799"/>
          </a:xfrm>
        </p:grpSpPr>
        <p:grpSp>
          <p:nvGrpSpPr>
            <p:cNvPr id="354" name="Group 353"/>
            <p:cNvGrpSpPr/>
            <p:nvPr/>
          </p:nvGrpSpPr>
          <p:grpSpPr>
            <a:xfrm>
              <a:off x="623734" y="665231"/>
              <a:ext cx="6925767" cy="2641510"/>
              <a:chOff x="623734" y="665231"/>
              <a:chExt cx="6925767" cy="2641510"/>
            </a:xfrm>
          </p:grpSpPr>
          <p:sp>
            <p:nvSpPr>
              <p:cNvPr id="356" name="Freeform 5"/>
              <p:cNvSpPr>
                <a:spLocks/>
              </p:cNvSpPr>
              <p:nvPr/>
            </p:nvSpPr>
            <p:spPr bwMode="auto">
              <a:xfrm>
                <a:off x="2248536" y="665231"/>
                <a:ext cx="3997069" cy="2417623"/>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alpha val="14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7" name="Freeform 5"/>
              <p:cNvSpPr>
                <a:spLocks/>
              </p:cNvSpPr>
              <p:nvPr/>
            </p:nvSpPr>
            <p:spPr bwMode="auto">
              <a:xfrm>
                <a:off x="623734" y="1300103"/>
                <a:ext cx="3317586" cy="2006638"/>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alpha val="16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8" name="Freeform 5"/>
              <p:cNvSpPr>
                <a:spLocks/>
              </p:cNvSpPr>
              <p:nvPr/>
            </p:nvSpPr>
            <p:spPr bwMode="auto">
              <a:xfrm>
                <a:off x="4231915" y="1115641"/>
                <a:ext cx="3317586" cy="2006638"/>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EFEFE">
                  <a:alpha val="22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55" name="Rectangle 354"/>
            <p:cNvSpPr/>
            <p:nvPr/>
          </p:nvSpPr>
          <p:spPr>
            <a:xfrm>
              <a:off x="950341" y="2315926"/>
              <a:ext cx="7028860" cy="15361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84" name="Title 1"/>
          <p:cNvSpPr txBox="1">
            <a:spLocks/>
          </p:cNvSpPr>
          <p:nvPr/>
        </p:nvSpPr>
        <p:spPr bwMode="auto">
          <a:xfrm>
            <a:off x="307131" y="158165"/>
            <a:ext cx="8560643" cy="328698"/>
          </a:xfrm>
          <a:prstGeom prst="rect">
            <a:avLst/>
          </a:prstGeom>
          <a:noFill/>
          <a:ln w="9525">
            <a:noFill/>
            <a:miter lim="800000"/>
            <a:headEnd/>
            <a:tailEnd/>
          </a:ln>
        </p:spPr>
        <p:txBody>
          <a:bodyPr vert="horz" wrap="square" lIns="0" tIns="0" rIns="0" bIns="0" numCol="1" anchor="b" anchorCtr="0" compatLnSpc="1">
            <a:prstTxWarp prst="textNoShape">
              <a:avLst/>
            </a:prstTxWarp>
            <a:noAutofit/>
          </a:bodyPr>
          <a:lstStyle>
            <a:lvl1pPr algn="ctr" rtl="0" eaLnBrk="1" fontAlgn="base" hangingPunct="1">
              <a:lnSpc>
                <a:spcPct val="90000"/>
              </a:lnSpc>
              <a:spcBef>
                <a:spcPct val="0"/>
              </a:spcBef>
              <a:spcAft>
                <a:spcPct val="0"/>
              </a:spcAft>
              <a:defRPr sz="4500" b="0" cap="none" baseline="0">
                <a:solidFill>
                  <a:schemeClr val="tx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l"/>
            <a:r>
              <a:rPr lang="en-US" sz="2400" kern="0" dirty="0" smtClean="0">
                <a:solidFill>
                  <a:srgbClr val="FFFFFF"/>
                </a:solidFill>
                <a:latin typeface="+mj-lt"/>
              </a:rPr>
              <a:t>Smart Greenhouse</a:t>
            </a:r>
            <a:endParaRPr lang="en-US" sz="2400" kern="0" dirty="0">
              <a:solidFill>
                <a:srgbClr val="FFFFFF"/>
              </a:solidFill>
              <a:latin typeface="+mj-lt"/>
            </a:endParaRPr>
          </a:p>
        </p:txBody>
      </p:sp>
      <p:sp>
        <p:nvSpPr>
          <p:cNvPr id="2" name="Rectangle 1"/>
          <p:cNvSpPr/>
          <p:nvPr/>
        </p:nvSpPr>
        <p:spPr>
          <a:xfrm>
            <a:off x="8201761" y="4463332"/>
            <a:ext cx="768984" cy="6134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1" name="Group 10"/>
          <p:cNvGrpSpPr/>
          <p:nvPr/>
        </p:nvGrpSpPr>
        <p:grpSpPr>
          <a:xfrm>
            <a:off x="307133" y="4560034"/>
            <a:ext cx="8663612" cy="411061"/>
            <a:chOff x="1075569" y="3869891"/>
            <a:chExt cx="7608305" cy="390835"/>
          </a:xfrm>
        </p:grpSpPr>
        <p:grpSp>
          <p:nvGrpSpPr>
            <p:cNvPr id="205" name="Group 204"/>
            <p:cNvGrpSpPr/>
            <p:nvPr/>
          </p:nvGrpSpPr>
          <p:grpSpPr>
            <a:xfrm>
              <a:off x="1075569" y="3869891"/>
              <a:ext cx="7608305" cy="390835"/>
              <a:chOff x="1919143" y="3793842"/>
              <a:chExt cx="6803161" cy="358672"/>
            </a:xfrm>
            <a:solidFill>
              <a:srgbClr val="88CC00"/>
            </a:solidFill>
          </p:grpSpPr>
          <p:sp>
            <p:nvSpPr>
              <p:cNvPr id="206" name="Right Arrow 205"/>
              <p:cNvSpPr/>
              <p:nvPr/>
            </p:nvSpPr>
            <p:spPr>
              <a:xfrm rot="10800000">
                <a:off x="1919143" y="3793842"/>
                <a:ext cx="3262294" cy="358671"/>
              </a:xfrm>
              <a:prstGeom prst="rightArrow">
                <a:avLst>
                  <a:gd name="adj1" fmla="val 52940"/>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Right Arrow 206"/>
              <p:cNvSpPr/>
              <p:nvPr/>
            </p:nvSpPr>
            <p:spPr>
              <a:xfrm>
                <a:off x="5165671" y="3793843"/>
                <a:ext cx="3556633" cy="358671"/>
              </a:xfrm>
              <a:prstGeom prst="rightArrow">
                <a:avLst>
                  <a:gd name="adj1" fmla="val 52940"/>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20" name="Freeform 40"/>
            <p:cNvSpPr>
              <a:spLocks noEditPoints="1"/>
            </p:cNvSpPr>
            <p:nvPr/>
          </p:nvSpPr>
          <p:spPr bwMode="auto">
            <a:xfrm>
              <a:off x="3074146" y="3972111"/>
              <a:ext cx="157306" cy="184573"/>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3" y="84"/>
                    <a:pt x="140" y="90"/>
                    <a:pt x="140" y="98"/>
                  </a:cubicBezTo>
                  <a:close/>
                  <a:moveTo>
                    <a:pt x="56" y="98"/>
                  </a:moveTo>
                  <a:lnTo>
                    <a:pt x="56" y="98"/>
                  </a:lnTo>
                  <a:cubicBezTo>
                    <a:pt x="56" y="59"/>
                    <a:pt x="87" y="28"/>
                    <a:pt x="126" y="28"/>
                  </a:cubicBezTo>
                  <a:cubicBezTo>
                    <a:pt x="164"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2" name="Freeform 42"/>
            <p:cNvSpPr>
              <a:spLocks/>
            </p:cNvSpPr>
            <p:nvPr/>
          </p:nvSpPr>
          <p:spPr bwMode="auto">
            <a:xfrm>
              <a:off x="3143361" y="4011299"/>
              <a:ext cx="18877" cy="2307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1" y="0"/>
                    <a:pt x="28" y="6"/>
                    <a:pt x="28" y="14"/>
                  </a:cubicBez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3" name="Freeform 44"/>
            <p:cNvSpPr>
              <a:spLocks/>
            </p:cNvSpPr>
            <p:nvPr/>
          </p:nvSpPr>
          <p:spPr bwMode="auto">
            <a:xfrm>
              <a:off x="3128679" y="4070026"/>
              <a:ext cx="48241" cy="44046"/>
            </a:xfrm>
            <a:custGeom>
              <a:avLst/>
              <a:gdLst>
                <a:gd name="T0" fmla="*/ 78 w 78"/>
                <a:gd name="T1" fmla="*/ 43 h 77"/>
                <a:gd name="T2" fmla="*/ 78 w 78"/>
                <a:gd name="T3" fmla="*/ 43 h 77"/>
                <a:gd name="T4" fmla="*/ 34 w 78"/>
                <a:gd name="T5" fmla="*/ 77 h 77"/>
                <a:gd name="T6" fmla="*/ 0 w 78"/>
                <a:gd name="T7" fmla="*/ 34 h 77"/>
                <a:gd name="T8" fmla="*/ 43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4" y="77"/>
                  </a:lnTo>
                  <a:lnTo>
                    <a:pt x="0" y="34"/>
                  </a:lnTo>
                  <a:lnTo>
                    <a:pt x="43" y="0"/>
                  </a:lnTo>
                  <a:lnTo>
                    <a:pt x="78" y="43"/>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4" name="Freeform 45"/>
            <p:cNvSpPr>
              <a:spLocks noEditPoints="1"/>
            </p:cNvSpPr>
            <p:nvPr/>
          </p:nvSpPr>
          <p:spPr bwMode="auto">
            <a:xfrm>
              <a:off x="3260816" y="4003572"/>
              <a:ext cx="159404" cy="146819"/>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1 h 256"/>
                <a:gd name="T14" fmla="*/ 225 w 256"/>
                <a:gd name="T15" fmla="*/ 44 h 256"/>
                <a:gd name="T16" fmla="*/ 192 w 256"/>
                <a:gd name="T17" fmla="*/ 27 h 256"/>
                <a:gd name="T18" fmla="*/ 183 w 256"/>
                <a:gd name="T19" fmla="*/ 35 h 256"/>
                <a:gd name="T20" fmla="*/ 153 w 256"/>
                <a:gd name="T21" fmla="*/ 24 h 256"/>
                <a:gd name="T22" fmla="*/ 152 w 256"/>
                <a:gd name="T23" fmla="*/ 22 h 256"/>
                <a:gd name="T24" fmla="*/ 140 w 256"/>
                <a:gd name="T25" fmla="*/ 0 h 256"/>
                <a:gd name="T26" fmla="*/ 105 w 256"/>
                <a:gd name="T27" fmla="*/ 11 h 256"/>
                <a:gd name="T28" fmla="*/ 103 w 256"/>
                <a:gd name="T29" fmla="*/ 24 h 256"/>
                <a:gd name="T30" fmla="*/ 69 w 256"/>
                <a:gd name="T31" fmla="*/ 38 h 256"/>
                <a:gd name="T32" fmla="*/ 60 w 256"/>
                <a:gd name="T33" fmla="*/ 31 h 256"/>
                <a:gd name="T34" fmla="*/ 27 w 256"/>
                <a:gd name="T35" fmla="*/ 47 h 256"/>
                <a:gd name="T36" fmla="*/ 27 w 256"/>
                <a:gd name="T37" fmla="*/ 64 h 256"/>
                <a:gd name="T38" fmla="*/ 35 w 256"/>
                <a:gd name="T39" fmla="*/ 74 h 256"/>
                <a:gd name="T40" fmla="*/ 24 w 256"/>
                <a:gd name="T41" fmla="*/ 103 h 256"/>
                <a:gd name="T42" fmla="*/ 11 w 256"/>
                <a:gd name="T43" fmla="*/ 104 h 256"/>
                <a:gd name="T44" fmla="*/ 0 w 256"/>
                <a:gd name="T45" fmla="*/ 139 h 256"/>
                <a:gd name="T46" fmla="*/ 22 w 256"/>
                <a:gd name="T47" fmla="*/ 151 h 256"/>
                <a:gd name="T48" fmla="*/ 38 w 256"/>
                <a:gd name="T49" fmla="*/ 185 h 256"/>
                <a:gd name="T50" fmla="*/ 38 w 256"/>
                <a:gd name="T51" fmla="*/ 187 h 256"/>
                <a:gd name="T52" fmla="*/ 30 w 256"/>
                <a:gd name="T53" fmla="*/ 212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5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2" y="104"/>
                    <a:pt x="232" y="103"/>
                  </a:cubicBezTo>
                  <a:lnTo>
                    <a:pt x="218" y="70"/>
                  </a:lnTo>
                  <a:lnTo>
                    <a:pt x="218" y="69"/>
                  </a:lnTo>
                  <a:cubicBezTo>
                    <a:pt x="218" y="69"/>
                    <a:pt x="218" y="68"/>
                    <a:pt x="218" y="68"/>
                  </a:cubicBezTo>
                  <a:lnTo>
                    <a:pt x="225" y="61"/>
                  </a:lnTo>
                  <a:cubicBezTo>
                    <a:pt x="227" y="58"/>
                    <a:pt x="228" y="55"/>
                    <a:pt x="228" y="52"/>
                  </a:cubicBezTo>
                  <a:cubicBezTo>
                    <a:pt x="228" y="49"/>
                    <a:pt x="227" y="46"/>
                    <a:pt x="225" y="44"/>
                  </a:cubicBezTo>
                  <a:lnTo>
                    <a:pt x="208" y="27"/>
                  </a:lnTo>
                  <a:cubicBezTo>
                    <a:pt x="204" y="23"/>
                    <a:pt x="196" y="23"/>
                    <a:pt x="192" y="27"/>
                  </a:cubicBezTo>
                  <a:lnTo>
                    <a:pt x="184" y="35"/>
                  </a:lnTo>
                  <a:cubicBezTo>
                    <a:pt x="184" y="35"/>
                    <a:pt x="183" y="35"/>
                    <a:pt x="183" y="35"/>
                  </a:cubicBezTo>
                  <a:cubicBezTo>
                    <a:pt x="182" y="35"/>
                    <a:pt x="182" y="35"/>
                    <a:pt x="182" y="35"/>
                  </a:cubicBezTo>
                  <a:lnTo>
                    <a:pt x="153" y="24"/>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3" y="24"/>
                  </a:cubicBezTo>
                  <a:lnTo>
                    <a:pt x="70" y="38"/>
                  </a:lnTo>
                  <a:lnTo>
                    <a:pt x="69" y="38"/>
                  </a:lnTo>
                  <a:cubicBezTo>
                    <a:pt x="69" y="38"/>
                    <a:pt x="68" y="38"/>
                    <a:pt x="68" y="38"/>
                  </a:cubicBezTo>
                  <a:lnTo>
                    <a:pt x="60" y="31"/>
                  </a:lnTo>
                  <a:cubicBezTo>
                    <a:pt x="56" y="26"/>
                    <a:pt x="48" y="26"/>
                    <a:pt x="44" y="31"/>
                  </a:cubicBezTo>
                  <a:lnTo>
                    <a:pt x="27" y="47"/>
                  </a:lnTo>
                  <a:cubicBezTo>
                    <a:pt x="25" y="50"/>
                    <a:pt x="24" y="52"/>
                    <a:pt x="24" y="56"/>
                  </a:cubicBezTo>
                  <a:cubicBezTo>
                    <a:pt x="24" y="59"/>
                    <a:pt x="25" y="62"/>
                    <a:pt x="27" y="64"/>
                  </a:cubicBezTo>
                  <a:lnTo>
                    <a:pt x="35" y="72"/>
                  </a:lnTo>
                  <a:cubicBezTo>
                    <a:pt x="35" y="72"/>
                    <a:pt x="36" y="73"/>
                    <a:pt x="35" y="74"/>
                  </a:cubicBezTo>
                  <a:lnTo>
                    <a:pt x="24" y="103"/>
                  </a:lnTo>
                  <a:lnTo>
                    <a:pt x="24" y="103"/>
                  </a:lnTo>
                  <a:cubicBezTo>
                    <a:pt x="24" y="104"/>
                    <a:pt x="23" y="104"/>
                    <a:pt x="22" y="104"/>
                  </a:cubicBezTo>
                  <a:lnTo>
                    <a:pt x="11" y="104"/>
                  </a:lnTo>
                  <a:cubicBezTo>
                    <a:pt x="5" y="104"/>
                    <a:pt x="0" y="109"/>
                    <a:pt x="0" y="116"/>
                  </a:cubicBezTo>
                  <a:lnTo>
                    <a:pt x="0" y="139"/>
                  </a:lnTo>
                  <a:cubicBezTo>
                    <a:pt x="0" y="146"/>
                    <a:pt x="5" y="151"/>
                    <a:pt x="11" y="151"/>
                  </a:cubicBezTo>
                  <a:lnTo>
                    <a:pt x="22" y="151"/>
                  </a:lnTo>
                  <a:cubicBezTo>
                    <a:pt x="23" y="151"/>
                    <a:pt x="24" y="152"/>
                    <a:pt x="24" y="152"/>
                  </a:cubicBezTo>
                  <a:lnTo>
                    <a:pt x="38" y="185"/>
                  </a:lnTo>
                  <a:lnTo>
                    <a:pt x="38" y="186"/>
                  </a:lnTo>
                  <a:cubicBezTo>
                    <a:pt x="38" y="186"/>
                    <a:pt x="38" y="187"/>
                    <a:pt x="38" y="187"/>
                  </a:cubicBezTo>
                  <a:lnTo>
                    <a:pt x="30" y="195"/>
                  </a:lnTo>
                  <a:cubicBezTo>
                    <a:pt x="26" y="200"/>
                    <a:pt x="26" y="207"/>
                    <a:pt x="30" y="212"/>
                  </a:cubicBezTo>
                  <a:lnTo>
                    <a:pt x="47" y="228"/>
                  </a:lnTo>
                  <a:cubicBezTo>
                    <a:pt x="52" y="233"/>
                    <a:pt x="59" y="233"/>
                    <a:pt x="64" y="228"/>
                  </a:cubicBezTo>
                  <a:lnTo>
                    <a:pt x="72" y="220"/>
                  </a:lnTo>
                  <a:cubicBezTo>
                    <a:pt x="72" y="220"/>
                    <a:pt x="73" y="220"/>
                    <a:pt x="74" y="220"/>
                  </a:cubicBezTo>
                  <a:lnTo>
                    <a:pt x="103" y="232"/>
                  </a:lnTo>
                  <a:lnTo>
                    <a:pt x="104" y="232"/>
                  </a:lnTo>
                  <a:cubicBezTo>
                    <a:pt x="104" y="232"/>
                    <a:pt x="105" y="233"/>
                    <a:pt x="105" y="233"/>
                  </a:cubicBezTo>
                  <a:lnTo>
                    <a:pt x="105" y="244"/>
                  </a:lnTo>
                  <a:cubicBezTo>
                    <a:pt x="105" y="251"/>
                    <a:pt x="110" y="256"/>
                    <a:pt x="116" y="256"/>
                  </a:cubicBezTo>
                  <a:lnTo>
                    <a:pt x="140" y="256"/>
                  </a:lnTo>
                  <a:cubicBezTo>
                    <a:pt x="146" y="256"/>
                    <a:pt x="152" y="251"/>
                    <a:pt x="152" y="244"/>
                  </a:cubicBezTo>
                  <a:lnTo>
                    <a:pt x="152" y="233"/>
                  </a:lnTo>
                  <a:cubicBezTo>
                    <a:pt x="152" y="233"/>
                    <a:pt x="152" y="232"/>
                    <a:pt x="153" y="232"/>
                  </a:cubicBezTo>
                  <a:lnTo>
                    <a:pt x="185" y="218"/>
                  </a:lnTo>
                  <a:lnTo>
                    <a:pt x="186" y="218"/>
                  </a:lnTo>
                  <a:cubicBezTo>
                    <a:pt x="186" y="218"/>
                    <a:pt x="188" y="218"/>
                    <a:pt x="188" y="218"/>
                  </a:cubicBezTo>
                  <a:lnTo>
                    <a:pt x="195" y="225"/>
                  </a:lnTo>
                  <a:cubicBezTo>
                    <a:pt x="199" y="230"/>
                    <a:pt x="207" y="230"/>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0" y="151"/>
                    <a:pt x="256" y="146"/>
                    <a:pt x="256" y="139"/>
                  </a:cubicBezTo>
                  <a:lnTo>
                    <a:pt x="256" y="116"/>
                  </a:lnTo>
                  <a:cubicBezTo>
                    <a:pt x="256" y="109"/>
                    <a:pt x="250" y="104"/>
                    <a:pt x="244" y="10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226" name="Picture 225"/>
            <p:cNvPicPr>
              <a:picLocks noChangeAspect="1"/>
            </p:cNvPicPr>
            <p:nvPr/>
          </p:nvPicPr>
          <p:blipFill>
            <a:blip r:embed="rId3"/>
            <a:stretch>
              <a:fillRect/>
            </a:stretch>
          </p:blipFill>
          <p:spPr>
            <a:xfrm>
              <a:off x="3466564" y="3979388"/>
              <a:ext cx="262575" cy="178697"/>
            </a:xfrm>
            <a:prstGeom prst="rect">
              <a:avLst/>
            </a:prstGeom>
          </p:spPr>
        </p:pic>
        <p:sp>
          <p:nvSpPr>
            <p:cNvPr id="7" name="TextBox 6"/>
            <p:cNvSpPr txBox="1"/>
            <p:nvPr/>
          </p:nvSpPr>
          <p:spPr>
            <a:xfrm>
              <a:off x="3724891" y="3962710"/>
              <a:ext cx="2154128" cy="232643"/>
            </a:xfrm>
            <a:prstGeom prst="rect">
              <a:avLst/>
            </a:prstGeom>
            <a:noFill/>
          </p:spPr>
          <p:txBody>
            <a:bodyPr wrap="none" rtlCol="0">
              <a:spAutoFit/>
            </a:bodyPr>
            <a:lstStyle/>
            <a:p>
              <a:pPr>
                <a:lnSpc>
                  <a:spcPct val="90000"/>
                </a:lnSpc>
                <a:spcBef>
                  <a:spcPts val="100"/>
                </a:spcBef>
                <a:spcAft>
                  <a:spcPts val="100"/>
                </a:spcAft>
              </a:pPr>
              <a:r>
                <a:rPr lang="en-US" sz="1100" b="1" dirty="0" smtClean="0">
                  <a:solidFill>
                    <a:srgbClr val="444444"/>
                  </a:solidFill>
                  <a:latin typeface="+mn-lt"/>
                </a:rPr>
                <a:t>Security, Manageability, Analytics</a:t>
              </a:r>
            </a:p>
          </p:txBody>
        </p:sp>
      </p:grpSp>
      <p:cxnSp>
        <p:nvCxnSpPr>
          <p:cNvPr id="346" name="Straight Connector 345"/>
          <p:cNvCxnSpPr/>
          <p:nvPr/>
        </p:nvCxnSpPr>
        <p:spPr>
          <a:xfrm>
            <a:off x="374340" y="2930869"/>
            <a:ext cx="2839120"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1575471" y="3099804"/>
            <a:ext cx="2839120"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1037726" y="3257049"/>
            <a:ext cx="2839120"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368353" y="3097864"/>
            <a:ext cx="1022103"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368353" y="3247862"/>
            <a:ext cx="537928"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377719" y="2930869"/>
            <a:ext cx="2839120"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4752785" y="3084941"/>
            <a:ext cx="1555666" cy="0"/>
          </a:xfrm>
          <a:prstGeom prst="line">
            <a:avLst/>
          </a:prstGeom>
          <a:ln w="6985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pic>
        <p:nvPicPr>
          <p:cNvPr id="132" name="Picture 131"/>
          <p:cNvPicPr>
            <a:picLocks noChangeAspect="1"/>
          </p:cNvPicPr>
          <p:nvPr/>
        </p:nvPicPr>
        <p:blipFill>
          <a:blip r:embed="rId4"/>
          <a:stretch>
            <a:fillRect/>
          </a:stretch>
        </p:blipFill>
        <p:spPr>
          <a:xfrm>
            <a:off x="7519790" y="969460"/>
            <a:ext cx="791518" cy="570805"/>
          </a:xfrm>
          <a:prstGeom prst="rect">
            <a:avLst/>
          </a:prstGeom>
        </p:spPr>
      </p:pic>
      <p:pic>
        <p:nvPicPr>
          <p:cNvPr id="133" name="Picture 132"/>
          <p:cNvPicPr>
            <a:picLocks noChangeAspect="1"/>
          </p:cNvPicPr>
          <p:nvPr/>
        </p:nvPicPr>
        <p:blipFill>
          <a:blip r:embed="rId5"/>
          <a:stretch>
            <a:fillRect/>
          </a:stretch>
        </p:blipFill>
        <p:spPr>
          <a:xfrm>
            <a:off x="552562" y="4206361"/>
            <a:ext cx="220712" cy="327262"/>
          </a:xfrm>
          <a:prstGeom prst="rect">
            <a:avLst/>
          </a:prstGeom>
        </p:spPr>
      </p:pic>
      <p:pic>
        <p:nvPicPr>
          <p:cNvPr id="134" name="Picture 133"/>
          <p:cNvPicPr>
            <a:picLocks noChangeAspect="1"/>
          </p:cNvPicPr>
          <p:nvPr/>
        </p:nvPicPr>
        <p:blipFill>
          <a:blip r:embed="rId6"/>
          <a:stretch>
            <a:fillRect/>
          </a:stretch>
        </p:blipFill>
        <p:spPr>
          <a:xfrm>
            <a:off x="509161" y="2444995"/>
            <a:ext cx="350095" cy="395758"/>
          </a:xfrm>
          <a:prstGeom prst="rect">
            <a:avLst/>
          </a:prstGeom>
        </p:spPr>
      </p:pic>
      <p:pic>
        <p:nvPicPr>
          <p:cNvPr id="135" name="Picture 134"/>
          <p:cNvPicPr>
            <a:picLocks noChangeAspect="1"/>
          </p:cNvPicPr>
          <p:nvPr/>
        </p:nvPicPr>
        <p:blipFill>
          <a:blip r:embed="rId7"/>
          <a:stretch>
            <a:fillRect/>
          </a:stretch>
        </p:blipFill>
        <p:spPr>
          <a:xfrm>
            <a:off x="483414" y="2019494"/>
            <a:ext cx="357706" cy="312040"/>
          </a:xfrm>
          <a:prstGeom prst="rect">
            <a:avLst/>
          </a:prstGeom>
        </p:spPr>
      </p:pic>
      <p:cxnSp>
        <p:nvCxnSpPr>
          <p:cNvPr id="148" name="Straight Connector 147"/>
          <p:cNvCxnSpPr/>
          <p:nvPr/>
        </p:nvCxnSpPr>
        <p:spPr>
          <a:xfrm flipV="1">
            <a:off x="1075494" y="2896191"/>
            <a:ext cx="1578933" cy="25551"/>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4887707" y="2041946"/>
            <a:ext cx="1959528" cy="4288"/>
          </a:xfrm>
          <a:prstGeom prst="line">
            <a:avLst/>
          </a:prstGeom>
          <a:ln w="38100" cap="rnd" cmpd="sng">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4290450" y="1914448"/>
            <a:ext cx="399680" cy="369434"/>
            <a:chOff x="4290450" y="1914448"/>
            <a:chExt cx="399680" cy="369434"/>
          </a:xfrm>
        </p:grpSpPr>
        <p:sp>
          <p:nvSpPr>
            <p:cNvPr id="324" name="Freeform 36"/>
            <p:cNvSpPr>
              <a:spLocks noEditPoints="1"/>
            </p:cNvSpPr>
            <p:nvPr/>
          </p:nvSpPr>
          <p:spPr bwMode="auto">
            <a:xfrm>
              <a:off x="4290450" y="2046234"/>
              <a:ext cx="399680" cy="105861"/>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37"/>
            <p:cNvSpPr>
              <a:spLocks noEditPoints="1"/>
            </p:cNvSpPr>
            <p:nvPr/>
          </p:nvSpPr>
          <p:spPr bwMode="auto">
            <a:xfrm>
              <a:off x="4290450" y="2178021"/>
              <a:ext cx="399680" cy="105861"/>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38"/>
            <p:cNvSpPr>
              <a:spLocks noEditPoints="1"/>
            </p:cNvSpPr>
            <p:nvPr/>
          </p:nvSpPr>
          <p:spPr bwMode="auto">
            <a:xfrm>
              <a:off x="4290450" y="1914448"/>
              <a:ext cx="399680" cy="105861"/>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83" name="Group 182"/>
          <p:cNvGrpSpPr/>
          <p:nvPr/>
        </p:nvGrpSpPr>
        <p:grpSpPr>
          <a:xfrm>
            <a:off x="2770602" y="2689846"/>
            <a:ext cx="723467" cy="446868"/>
            <a:chOff x="2795591" y="1203326"/>
            <a:chExt cx="735053" cy="454025"/>
          </a:xfrm>
        </p:grpSpPr>
        <p:pic>
          <p:nvPicPr>
            <p:cNvPr id="282" name="Picture 281"/>
            <p:cNvPicPr>
              <a:picLocks noChangeAspect="1"/>
            </p:cNvPicPr>
            <p:nvPr/>
          </p:nvPicPr>
          <p:blipFill>
            <a:blip r:embed="rId8"/>
            <a:stretch>
              <a:fillRect/>
            </a:stretch>
          </p:blipFill>
          <p:spPr>
            <a:xfrm>
              <a:off x="3382635" y="1504685"/>
              <a:ext cx="148009" cy="146135"/>
            </a:xfrm>
            <a:prstGeom prst="rect">
              <a:avLst/>
            </a:prstGeom>
          </p:spPr>
        </p:pic>
        <p:grpSp>
          <p:nvGrpSpPr>
            <p:cNvPr id="283" name="Group 59"/>
            <p:cNvGrpSpPr>
              <a:grpSpLocks noChangeAspect="1"/>
            </p:cNvGrpSpPr>
            <p:nvPr/>
          </p:nvGrpSpPr>
          <p:grpSpPr bwMode="auto">
            <a:xfrm>
              <a:off x="2795591" y="1203326"/>
              <a:ext cx="566738" cy="454025"/>
              <a:chOff x="1761" y="758"/>
              <a:chExt cx="357" cy="286"/>
            </a:xfrm>
          </p:grpSpPr>
          <p:sp>
            <p:nvSpPr>
              <p:cNvPr id="284" name="Freeform 60"/>
              <p:cNvSpPr>
                <a:spLocks noEditPoints="1"/>
              </p:cNvSpPr>
              <p:nvPr/>
            </p:nvSpPr>
            <p:spPr bwMode="auto">
              <a:xfrm>
                <a:off x="1761" y="758"/>
                <a:ext cx="231" cy="250"/>
              </a:xfrm>
              <a:custGeom>
                <a:avLst/>
                <a:gdLst>
                  <a:gd name="T0" fmla="*/ 1033 w 1124"/>
                  <a:gd name="T1" fmla="*/ 1017 h 1213"/>
                  <a:gd name="T2" fmla="*/ 876 w 1124"/>
                  <a:gd name="T3" fmla="*/ 1041 h 1213"/>
                  <a:gd name="T4" fmla="*/ 851 w 1124"/>
                  <a:gd name="T5" fmla="*/ 332 h 1213"/>
                  <a:gd name="T6" fmla="*/ 1009 w 1124"/>
                  <a:gd name="T7" fmla="*/ 308 h 1213"/>
                  <a:gd name="T8" fmla="*/ 1033 w 1124"/>
                  <a:gd name="T9" fmla="*/ 1017 h 1213"/>
                  <a:gd name="T10" fmla="*/ 782 w 1124"/>
                  <a:gd name="T11" fmla="*/ 1017 h 1213"/>
                  <a:gd name="T12" fmla="*/ 624 w 1124"/>
                  <a:gd name="T13" fmla="*/ 1041 h 1213"/>
                  <a:gd name="T14" fmla="*/ 600 w 1124"/>
                  <a:gd name="T15" fmla="*/ 332 h 1213"/>
                  <a:gd name="T16" fmla="*/ 757 w 1124"/>
                  <a:gd name="T17" fmla="*/ 308 h 1213"/>
                  <a:gd name="T18" fmla="*/ 782 w 1124"/>
                  <a:gd name="T19" fmla="*/ 1017 h 1213"/>
                  <a:gd name="T20" fmla="*/ 530 w 1124"/>
                  <a:gd name="T21" fmla="*/ 1017 h 1213"/>
                  <a:gd name="T22" fmla="*/ 373 w 1124"/>
                  <a:gd name="T23" fmla="*/ 1041 h 1213"/>
                  <a:gd name="T24" fmla="*/ 348 w 1124"/>
                  <a:gd name="T25" fmla="*/ 332 h 1213"/>
                  <a:gd name="T26" fmla="*/ 506 w 1124"/>
                  <a:gd name="T27" fmla="*/ 308 h 1213"/>
                  <a:gd name="T28" fmla="*/ 530 w 1124"/>
                  <a:gd name="T29" fmla="*/ 1017 h 1213"/>
                  <a:gd name="T30" fmla="*/ 279 w 1124"/>
                  <a:gd name="T31" fmla="*/ 1017 h 1213"/>
                  <a:gd name="T32" fmla="*/ 121 w 1124"/>
                  <a:gd name="T33" fmla="*/ 1041 h 1213"/>
                  <a:gd name="T34" fmla="*/ 97 w 1124"/>
                  <a:gd name="T35" fmla="*/ 332 h 1213"/>
                  <a:gd name="T36" fmla="*/ 254 w 1124"/>
                  <a:gd name="T37" fmla="*/ 308 h 1213"/>
                  <a:gd name="T38" fmla="*/ 279 w 1124"/>
                  <a:gd name="T39" fmla="*/ 1017 h 1213"/>
                  <a:gd name="T40" fmla="*/ 1097 w 1124"/>
                  <a:gd name="T41" fmla="*/ 217 h 1213"/>
                  <a:gd name="T42" fmla="*/ 953 w 1124"/>
                  <a:gd name="T43" fmla="*/ 0 h 1213"/>
                  <a:gd name="T44" fmla="*/ 882 w 1124"/>
                  <a:gd name="T45" fmla="*/ 217 h 1213"/>
                  <a:gd name="T46" fmla="*/ 676 w 1124"/>
                  <a:gd name="T47" fmla="*/ 107 h 1213"/>
                  <a:gd name="T48" fmla="*/ 625 w 1124"/>
                  <a:gd name="T49" fmla="*/ 217 h 1213"/>
                  <a:gd name="T50" fmla="*/ 524 w 1124"/>
                  <a:gd name="T51" fmla="*/ 107 h 1213"/>
                  <a:gd name="T52" fmla="*/ 473 w 1124"/>
                  <a:gd name="T53" fmla="*/ 217 h 1213"/>
                  <a:gd name="T54" fmla="*/ 373 w 1124"/>
                  <a:gd name="T55" fmla="*/ 107 h 1213"/>
                  <a:gd name="T56" fmla="*/ 322 w 1124"/>
                  <a:gd name="T57" fmla="*/ 217 h 1213"/>
                  <a:gd name="T58" fmla="*/ 222 w 1124"/>
                  <a:gd name="T59" fmla="*/ 107 h 1213"/>
                  <a:gd name="T60" fmla="*/ 171 w 1124"/>
                  <a:gd name="T61" fmla="*/ 217 h 1213"/>
                  <a:gd name="T62" fmla="*/ 0 w 1124"/>
                  <a:gd name="T63" fmla="*/ 243 h 1213"/>
                  <a:gd name="T64" fmla="*/ 26 w 1124"/>
                  <a:gd name="T65" fmla="*/ 1131 h 1213"/>
                  <a:gd name="T66" fmla="*/ 128 w 1124"/>
                  <a:gd name="T67" fmla="*/ 1168 h 1213"/>
                  <a:gd name="T68" fmla="*/ 137 w 1124"/>
                  <a:gd name="T69" fmla="*/ 1173 h 1213"/>
                  <a:gd name="T70" fmla="*/ 141 w 1124"/>
                  <a:gd name="T71" fmla="*/ 1213 h 1213"/>
                  <a:gd name="T72" fmla="*/ 170 w 1124"/>
                  <a:gd name="T73" fmla="*/ 1209 h 1213"/>
                  <a:gd name="T74" fmla="*/ 174 w 1124"/>
                  <a:gd name="T75" fmla="*/ 1173 h 1213"/>
                  <a:gd name="T76" fmla="*/ 179 w 1124"/>
                  <a:gd name="T77" fmla="*/ 1131 h 1213"/>
                  <a:gd name="T78" fmla="*/ 289 w 1124"/>
                  <a:gd name="T79" fmla="*/ 1209 h 1213"/>
                  <a:gd name="T80" fmla="*/ 318 w 1124"/>
                  <a:gd name="T81" fmla="*/ 1213 h 1213"/>
                  <a:gd name="T82" fmla="*/ 322 w 1124"/>
                  <a:gd name="T83" fmla="*/ 1131 h 1213"/>
                  <a:gd name="T84" fmla="*/ 431 w 1124"/>
                  <a:gd name="T85" fmla="*/ 1167 h 1213"/>
                  <a:gd name="T86" fmla="*/ 439 w 1124"/>
                  <a:gd name="T87" fmla="*/ 1179 h 1213"/>
                  <a:gd name="T88" fmla="*/ 431 w 1124"/>
                  <a:gd name="T89" fmla="*/ 1184 h 1213"/>
                  <a:gd name="T90" fmla="*/ 436 w 1124"/>
                  <a:gd name="T91" fmla="*/ 1213 h 1213"/>
                  <a:gd name="T92" fmla="*/ 483 w 1124"/>
                  <a:gd name="T93" fmla="*/ 1208 h 1213"/>
                  <a:gd name="T94" fmla="*/ 478 w 1124"/>
                  <a:gd name="T95" fmla="*/ 1179 h 1213"/>
                  <a:gd name="T96" fmla="*/ 475 w 1124"/>
                  <a:gd name="T97" fmla="*/ 1167 h 1213"/>
                  <a:gd name="T98" fmla="*/ 482 w 1124"/>
                  <a:gd name="T99" fmla="*/ 1131 h 1213"/>
                  <a:gd name="T100" fmla="*/ 582 w 1124"/>
                  <a:gd name="T101" fmla="*/ 1197 h 1213"/>
                  <a:gd name="T102" fmla="*/ 653 w 1124"/>
                  <a:gd name="T103" fmla="*/ 1213 h 1213"/>
                  <a:gd name="T104" fmla="*/ 668 w 1124"/>
                  <a:gd name="T105" fmla="*/ 1131 h 1213"/>
                  <a:gd name="T106" fmla="*/ 792 w 1124"/>
                  <a:gd name="T107" fmla="*/ 1198 h 1213"/>
                  <a:gd name="T108" fmla="*/ 944 w 1124"/>
                  <a:gd name="T109" fmla="*/ 1213 h 1213"/>
                  <a:gd name="T110" fmla="*/ 958 w 1124"/>
                  <a:gd name="T111" fmla="*/ 1131 h 1213"/>
                  <a:gd name="T112" fmla="*/ 1124 w 1124"/>
                  <a:gd name="T113" fmla="*/ 1105 h 1213"/>
                  <a:gd name="T114" fmla="*/ 1097 w 1124"/>
                  <a:gd name="T115" fmla="*/ 217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213">
                    <a:moveTo>
                      <a:pt x="1033" y="1017"/>
                    </a:moveTo>
                    <a:lnTo>
                      <a:pt x="1033" y="1017"/>
                    </a:lnTo>
                    <a:cubicBezTo>
                      <a:pt x="1033" y="1030"/>
                      <a:pt x="1022" y="1041"/>
                      <a:pt x="1009" y="1041"/>
                    </a:cubicBezTo>
                    <a:lnTo>
                      <a:pt x="876" y="1041"/>
                    </a:lnTo>
                    <a:cubicBezTo>
                      <a:pt x="862" y="1041"/>
                      <a:pt x="851" y="1030"/>
                      <a:pt x="851" y="1017"/>
                    </a:cubicBezTo>
                    <a:lnTo>
                      <a:pt x="851" y="332"/>
                    </a:lnTo>
                    <a:cubicBezTo>
                      <a:pt x="851" y="319"/>
                      <a:pt x="862" y="308"/>
                      <a:pt x="876" y="308"/>
                    </a:cubicBezTo>
                    <a:lnTo>
                      <a:pt x="1009" y="308"/>
                    </a:lnTo>
                    <a:cubicBezTo>
                      <a:pt x="1022" y="308"/>
                      <a:pt x="1033" y="319"/>
                      <a:pt x="1033" y="332"/>
                    </a:cubicBezTo>
                    <a:lnTo>
                      <a:pt x="1033" y="1017"/>
                    </a:lnTo>
                    <a:close/>
                    <a:moveTo>
                      <a:pt x="782" y="1017"/>
                    </a:moveTo>
                    <a:lnTo>
                      <a:pt x="782" y="1017"/>
                    </a:lnTo>
                    <a:cubicBezTo>
                      <a:pt x="782" y="1030"/>
                      <a:pt x="771" y="1041"/>
                      <a:pt x="757" y="1041"/>
                    </a:cubicBezTo>
                    <a:lnTo>
                      <a:pt x="624" y="1041"/>
                    </a:lnTo>
                    <a:cubicBezTo>
                      <a:pt x="611" y="1041"/>
                      <a:pt x="600" y="1030"/>
                      <a:pt x="600" y="1017"/>
                    </a:cubicBezTo>
                    <a:lnTo>
                      <a:pt x="600" y="332"/>
                    </a:lnTo>
                    <a:cubicBezTo>
                      <a:pt x="600" y="319"/>
                      <a:pt x="611" y="308"/>
                      <a:pt x="624" y="308"/>
                    </a:cubicBezTo>
                    <a:lnTo>
                      <a:pt x="757" y="308"/>
                    </a:lnTo>
                    <a:cubicBezTo>
                      <a:pt x="771" y="308"/>
                      <a:pt x="782" y="319"/>
                      <a:pt x="782" y="332"/>
                    </a:cubicBezTo>
                    <a:lnTo>
                      <a:pt x="782" y="1017"/>
                    </a:lnTo>
                    <a:close/>
                    <a:moveTo>
                      <a:pt x="530" y="1017"/>
                    </a:moveTo>
                    <a:lnTo>
                      <a:pt x="530" y="1017"/>
                    </a:lnTo>
                    <a:cubicBezTo>
                      <a:pt x="530" y="1030"/>
                      <a:pt x="519" y="1041"/>
                      <a:pt x="506" y="1041"/>
                    </a:cubicBezTo>
                    <a:lnTo>
                      <a:pt x="373" y="1041"/>
                    </a:lnTo>
                    <a:cubicBezTo>
                      <a:pt x="359" y="1041"/>
                      <a:pt x="348" y="1030"/>
                      <a:pt x="348" y="1017"/>
                    </a:cubicBezTo>
                    <a:lnTo>
                      <a:pt x="348" y="332"/>
                    </a:lnTo>
                    <a:cubicBezTo>
                      <a:pt x="348" y="319"/>
                      <a:pt x="359" y="308"/>
                      <a:pt x="373" y="308"/>
                    </a:cubicBezTo>
                    <a:lnTo>
                      <a:pt x="506" y="308"/>
                    </a:lnTo>
                    <a:cubicBezTo>
                      <a:pt x="519" y="308"/>
                      <a:pt x="530" y="319"/>
                      <a:pt x="530" y="332"/>
                    </a:cubicBezTo>
                    <a:lnTo>
                      <a:pt x="530" y="1017"/>
                    </a:lnTo>
                    <a:close/>
                    <a:moveTo>
                      <a:pt x="279" y="1017"/>
                    </a:moveTo>
                    <a:lnTo>
                      <a:pt x="279" y="1017"/>
                    </a:lnTo>
                    <a:cubicBezTo>
                      <a:pt x="279" y="1030"/>
                      <a:pt x="268" y="1041"/>
                      <a:pt x="254" y="1041"/>
                    </a:cubicBezTo>
                    <a:lnTo>
                      <a:pt x="121" y="1041"/>
                    </a:lnTo>
                    <a:cubicBezTo>
                      <a:pt x="108" y="1041"/>
                      <a:pt x="97" y="1030"/>
                      <a:pt x="97" y="1017"/>
                    </a:cubicBezTo>
                    <a:lnTo>
                      <a:pt x="97" y="332"/>
                    </a:lnTo>
                    <a:cubicBezTo>
                      <a:pt x="97" y="319"/>
                      <a:pt x="108" y="308"/>
                      <a:pt x="121" y="308"/>
                    </a:cubicBezTo>
                    <a:lnTo>
                      <a:pt x="254" y="308"/>
                    </a:lnTo>
                    <a:cubicBezTo>
                      <a:pt x="268" y="308"/>
                      <a:pt x="279" y="319"/>
                      <a:pt x="279" y="332"/>
                    </a:cubicBezTo>
                    <a:lnTo>
                      <a:pt x="279" y="1017"/>
                    </a:lnTo>
                    <a:close/>
                    <a:moveTo>
                      <a:pt x="1097" y="217"/>
                    </a:moveTo>
                    <a:lnTo>
                      <a:pt x="1097" y="217"/>
                    </a:lnTo>
                    <a:lnTo>
                      <a:pt x="953" y="217"/>
                    </a:lnTo>
                    <a:lnTo>
                      <a:pt x="953" y="0"/>
                    </a:lnTo>
                    <a:lnTo>
                      <a:pt x="882" y="0"/>
                    </a:lnTo>
                    <a:lnTo>
                      <a:pt x="882" y="217"/>
                    </a:lnTo>
                    <a:lnTo>
                      <a:pt x="676" y="217"/>
                    </a:lnTo>
                    <a:lnTo>
                      <a:pt x="676" y="107"/>
                    </a:lnTo>
                    <a:lnTo>
                      <a:pt x="625" y="107"/>
                    </a:lnTo>
                    <a:lnTo>
                      <a:pt x="625" y="217"/>
                    </a:lnTo>
                    <a:lnTo>
                      <a:pt x="524" y="217"/>
                    </a:lnTo>
                    <a:lnTo>
                      <a:pt x="524" y="107"/>
                    </a:lnTo>
                    <a:lnTo>
                      <a:pt x="473" y="107"/>
                    </a:lnTo>
                    <a:lnTo>
                      <a:pt x="473" y="217"/>
                    </a:lnTo>
                    <a:lnTo>
                      <a:pt x="373" y="217"/>
                    </a:lnTo>
                    <a:lnTo>
                      <a:pt x="373" y="107"/>
                    </a:lnTo>
                    <a:lnTo>
                      <a:pt x="322" y="107"/>
                    </a:lnTo>
                    <a:lnTo>
                      <a:pt x="322" y="217"/>
                    </a:lnTo>
                    <a:lnTo>
                      <a:pt x="222" y="217"/>
                    </a:lnTo>
                    <a:lnTo>
                      <a:pt x="222" y="107"/>
                    </a:lnTo>
                    <a:lnTo>
                      <a:pt x="171" y="107"/>
                    </a:lnTo>
                    <a:lnTo>
                      <a:pt x="171" y="217"/>
                    </a:lnTo>
                    <a:lnTo>
                      <a:pt x="26" y="217"/>
                    </a:lnTo>
                    <a:cubicBezTo>
                      <a:pt x="11" y="217"/>
                      <a:pt x="0" y="229"/>
                      <a:pt x="0" y="243"/>
                    </a:cubicBezTo>
                    <a:lnTo>
                      <a:pt x="0" y="1105"/>
                    </a:lnTo>
                    <a:cubicBezTo>
                      <a:pt x="0" y="1119"/>
                      <a:pt x="11" y="1131"/>
                      <a:pt x="26" y="1131"/>
                    </a:cubicBezTo>
                    <a:lnTo>
                      <a:pt x="128" y="1131"/>
                    </a:lnTo>
                    <a:lnTo>
                      <a:pt x="128" y="1168"/>
                    </a:lnTo>
                    <a:cubicBezTo>
                      <a:pt x="128" y="1171"/>
                      <a:pt x="131" y="1173"/>
                      <a:pt x="134" y="1173"/>
                    </a:cubicBezTo>
                    <a:lnTo>
                      <a:pt x="137" y="1173"/>
                    </a:lnTo>
                    <a:lnTo>
                      <a:pt x="137" y="1209"/>
                    </a:lnTo>
                    <a:cubicBezTo>
                      <a:pt x="137" y="1211"/>
                      <a:pt x="139" y="1213"/>
                      <a:pt x="141" y="1213"/>
                    </a:cubicBezTo>
                    <a:lnTo>
                      <a:pt x="167" y="1213"/>
                    </a:lnTo>
                    <a:cubicBezTo>
                      <a:pt x="169" y="1213"/>
                      <a:pt x="170" y="1211"/>
                      <a:pt x="170" y="1209"/>
                    </a:cubicBezTo>
                    <a:lnTo>
                      <a:pt x="170" y="1173"/>
                    </a:lnTo>
                    <a:lnTo>
                      <a:pt x="174" y="1173"/>
                    </a:lnTo>
                    <a:cubicBezTo>
                      <a:pt x="177" y="1173"/>
                      <a:pt x="179" y="1171"/>
                      <a:pt x="179" y="1168"/>
                    </a:cubicBezTo>
                    <a:lnTo>
                      <a:pt x="179" y="1131"/>
                    </a:lnTo>
                    <a:lnTo>
                      <a:pt x="289" y="1131"/>
                    </a:lnTo>
                    <a:lnTo>
                      <a:pt x="289" y="1209"/>
                    </a:lnTo>
                    <a:cubicBezTo>
                      <a:pt x="289" y="1211"/>
                      <a:pt x="290" y="1213"/>
                      <a:pt x="292" y="1213"/>
                    </a:cubicBezTo>
                    <a:lnTo>
                      <a:pt x="318" y="1213"/>
                    </a:lnTo>
                    <a:cubicBezTo>
                      <a:pt x="320" y="1213"/>
                      <a:pt x="322" y="1211"/>
                      <a:pt x="322" y="1209"/>
                    </a:cubicBezTo>
                    <a:lnTo>
                      <a:pt x="322" y="1131"/>
                    </a:lnTo>
                    <a:lnTo>
                      <a:pt x="431" y="1131"/>
                    </a:lnTo>
                    <a:lnTo>
                      <a:pt x="431" y="1167"/>
                    </a:lnTo>
                    <a:lnTo>
                      <a:pt x="439" y="1167"/>
                    </a:lnTo>
                    <a:lnTo>
                      <a:pt x="439" y="1179"/>
                    </a:lnTo>
                    <a:lnTo>
                      <a:pt x="436" y="1179"/>
                    </a:lnTo>
                    <a:cubicBezTo>
                      <a:pt x="433" y="1179"/>
                      <a:pt x="431" y="1181"/>
                      <a:pt x="431" y="1184"/>
                    </a:cubicBezTo>
                    <a:lnTo>
                      <a:pt x="431" y="1208"/>
                    </a:lnTo>
                    <a:cubicBezTo>
                      <a:pt x="431" y="1210"/>
                      <a:pt x="433" y="1213"/>
                      <a:pt x="436" y="1213"/>
                    </a:cubicBezTo>
                    <a:lnTo>
                      <a:pt x="478" y="1213"/>
                    </a:lnTo>
                    <a:cubicBezTo>
                      <a:pt x="480" y="1213"/>
                      <a:pt x="483" y="1210"/>
                      <a:pt x="483" y="1208"/>
                    </a:cubicBezTo>
                    <a:lnTo>
                      <a:pt x="483" y="1184"/>
                    </a:lnTo>
                    <a:cubicBezTo>
                      <a:pt x="483" y="1181"/>
                      <a:pt x="480" y="1179"/>
                      <a:pt x="478" y="1179"/>
                    </a:cubicBezTo>
                    <a:lnTo>
                      <a:pt x="475" y="1179"/>
                    </a:lnTo>
                    <a:lnTo>
                      <a:pt x="475" y="1167"/>
                    </a:lnTo>
                    <a:lnTo>
                      <a:pt x="482" y="1167"/>
                    </a:lnTo>
                    <a:lnTo>
                      <a:pt x="482" y="1131"/>
                    </a:lnTo>
                    <a:lnTo>
                      <a:pt x="582" y="1131"/>
                    </a:lnTo>
                    <a:lnTo>
                      <a:pt x="582" y="1197"/>
                    </a:lnTo>
                    <a:cubicBezTo>
                      <a:pt x="582" y="1206"/>
                      <a:pt x="589" y="1213"/>
                      <a:pt x="598" y="1213"/>
                    </a:cubicBezTo>
                    <a:lnTo>
                      <a:pt x="653" y="1213"/>
                    </a:lnTo>
                    <a:cubicBezTo>
                      <a:pt x="661" y="1213"/>
                      <a:pt x="668" y="1206"/>
                      <a:pt x="668" y="1197"/>
                    </a:cubicBezTo>
                    <a:lnTo>
                      <a:pt x="668" y="1131"/>
                    </a:lnTo>
                    <a:lnTo>
                      <a:pt x="792" y="1131"/>
                    </a:lnTo>
                    <a:lnTo>
                      <a:pt x="792" y="1198"/>
                    </a:lnTo>
                    <a:cubicBezTo>
                      <a:pt x="792" y="1206"/>
                      <a:pt x="799" y="1213"/>
                      <a:pt x="807" y="1213"/>
                    </a:cubicBezTo>
                    <a:lnTo>
                      <a:pt x="944" y="1213"/>
                    </a:lnTo>
                    <a:cubicBezTo>
                      <a:pt x="951" y="1213"/>
                      <a:pt x="958" y="1206"/>
                      <a:pt x="958" y="1198"/>
                    </a:cubicBezTo>
                    <a:lnTo>
                      <a:pt x="958" y="1131"/>
                    </a:lnTo>
                    <a:lnTo>
                      <a:pt x="1097" y="1131"/>
                    </a:lnTo>
                    <a:cubicBezTo>
                      <a:pt x="1112" y="1131"/>
                      <a:pt x="1124" y="1119"/>
                      <a:pt x="1124" y="1105"/>
                    </a:cubicBezTo>
                    <a:lnTo>
                      <a:pt x="1124" y="243"/>
                    </a:lnTo>
                    <a:cubicBezTo>
                      <a:pt x="1124" y="229"/>
                      <a:pt x="1112" y="217"/>
                      <a:pt x="1097" y="217"/>
                    </a:cubicBezTo>
                    <a:close/>
                  </a:path>
                </a:pathLst>
              </a:custGeom>
              <a:solidFill>
                <a:srgbClr val="B8D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61"/>
              <p:cNvSpPr>
                <a:spLocks noEditPoints="1"/>
              </p:cNvSpPr>
              <p:nvPr/>
            </p:nvSpPr>
            <p:spPr bwMode="auto">
              <a:xfrm>
                <a:off x="1959" y="937"/>
                <a:ext cx="87" cy="107"/>
              </a:xfrm>
              <a:custGeom>
                <a:avLst/>
                <a:gdLst>
                  <a:gd name="T0" fmla="*/ 282 w 312"/>
                  <a:gd name="T1" fmla="*/ 352 h 382"/>
                  <a:gd name="T2" fmla="*/ 282 w 312"/>
                  <a:gd name="T3" fmla="*/ 352 h 382"/>
                  <a:gd name="T4" fmla="*/ 30 w 312"/>
                  <a:gd name="T5" fmla="*/ 352 h 382"/>
                  <a:gd name="T6" fmla="*/ 30 w 312"/>
                  <a:gd name="T7" fmla="*/ 156 h 382"/>
                  <a:gd name="T8" fmla="*/ 58 w 312"/>
                  <a:gd name="T9" fmla="*/ 156 h 382"/>
                  <a:gd name="T10" fmla="*/ 58 w 312"/>
                  <a:gd name="T11" fmla="*/ 128 h 382"/>
                  <a:gd name="T12" fmla="*/ 156 w 312"/>
                  <a:gd name="T13" fmla="*/ 30 h 382"/>
                  <a:gd name="T14" fmla="*/ 254 w 312"/>
                  <a:gd name="T15" fmla="*/ 128 h 382"/>
                  <a:gd name="T16" fmla="*/ 254 w 312"/>
                  <a:gd name="T17" fmla="*/ 156 h 382"/>
                  <a:gd name="T18" fmla="*/ 282 w 312"/>
                  <a:gd name="T19" fmla="*/ 156 h 382"/>
                  <a:gd name="T20" fmla="*/ 282 w 312"/>
                  <a:gd name="T21" fmla="*/ 352 h 382"/>
                  <a:gd name="T22" fmla="*/ 284 w 312"/>
                  <a:gd name="T23" fmla="*/ 126 h 382"/>
                  <a:gd name="T24" fmla="*/ 284 w 312"/>
                  <a:gd name="T25" fmla="*/ 126 h 382"/>
                  <a:gd name="T26" fmla="*/ 156 w 312"/>
                  <a:gd name="T27" fmla="*/ 0 h 382"/>
                  <a:gd name="T28" fmla="*/ 28 w 312"/>
                  <a:gd name="T29" fmla="*/ 126 h 382"/>
                  <a:gd name="T30" fmla="*/ 0 w 312"/>
                  <a:gd name="T31" fmla="*/ 126 h 382"/>
                  <a:gd name="T32" fmla="*/ 0 w 312"/>
                  <a:gd name="T33" fmla="*/ 382 h 382"/>
                  <a:gd name="T34" fmla="*/ 312 w 312"/>
                  <a:gd name="T35" fmla="*/ 382 h 382"/>
                  <a:gd name="T36" fmla="*/ 312 w 312"/>
                  <a:gd name="T37" fmla="*/ 126 h 382"/>
                  <a:gd name="T38" fmla="*/ 284 w 312"/>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4" y="126"/>
                    </a:moveTo>
                    <a:lnTo>
                      <a:pt x="284" y="126"/>
                    </a:lnTo>
                    <a:cubicBezTo>
                      <a:pt x="283" y="56"/>
                      <a:pt x="226" y="0"/>
                      <a:pt x="156" y="0"/>
                    </a:cubicBezTo>
                    <a:cubicBezTo>
                      <a:pt x="86" y="0"/>
                      <a:pt x="29" y="56"/>
                      <a:pt x="28" y="126"/>
                    </a:cubicBezTo>
                    <a:lnTo>
                      <a:pt x="0" y="126"/>
                    </a:lnTo>
                    <a:lnTo>
                      <a:pt x="0" y="382"/>
                    </a:lnTo>
                    <a:lnTo>
                      <a:pt x="312" y="382"/>
                    </a:lnTo>
                    <a:lnTo>
                      <a:pt x="312" y="126"/>
                    </a:lnTo>
                    <a:lnTo>
                      <a:pt x="284"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62"/>
              <p:cNvSpPr>
                <a:spLocks noEditPoints="1"/>
              </p:cNvSpPr>
              <p:nvPr/>
            </p:nvSpPr>
            <p:spPr bwMode="auto">
              <a:xfrm>
                <a:off x="1968" y="946"/>
                <a:ext cx="70" cy="90"/>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4" y="84"/>
                      <a:pt x="140" y="90"/>
                      <a:pt x="140" y="98"/>
                    </a:cubicBezTo>
                    <a:close/>
                    <a:moveTo>
                      <a:pt x="56" y="98"/>
                    </a:moveTo>
                    <a:lnTo>
                      <a:pt x="56" y="98"/>
                    </a:lnTo>
                    <a:cubicBezTo>
                      <a:pt x="56" y="59"/>
                      <a:pt x="87" y="28"/>
                      <a:pt x="126" y="28"/>
                    </a:cubicBezTo>
                    <a:cubicBezTo>
                      <a:pt x="165"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63"/>
              <p:cNvSpPr>
                <a:spLocks/>
              </p:cNvSpPr>
              <p:nvPr/>
            </p:nvSpPr>
            <p:spPr bwMode="auto">
              <a:xfrm>
                <a:off x="1983" y="953"/>
                <a:ext cx="39" cy="28"/>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9" y="0"/>
                      <a:pt x="140" y="31"/>
                      <a:pt x="140" y="70"/>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64"/>
              <p:cNvSpPr>
                <a:spLocks/>
              </p:cNvSpPr>
              <p:nvPr/>
            </p:nvSpPr>
            <p:spPr bwMode="auto">
              <a:xfrm>
                <a:off x="1999" y="969"/>
                <a:ext cx="8" cy="12"/>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2" y="0"/>
                      <a:pt x="28" y="6"/>
                      <a:pt x="28" y="14"/>
                    </a:cubicBezTo>
                    <a:close/>
                  </a:path>
                </a:pathLst>
              </a:custGeom>
              <a:solidFill>
                <a:srgbClr val="0086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Freeform 65"/>
              <p:cNvSpPr>
                <a:spLocks noEditPoints="1"/>
              </p:cNvSpPr>
              <p:nvPr/>
            </p:nvSpPr>
            <p:spPr bwMode="auto">
              <a:xfrm>
                <a:off x="1975" y="989"/>
                <a:ext cx="55" cy="39"/>
              </a:xfrm>
              <a:custGeom>
                <a:avLst/>
                <a:gdLst>
                  <a:gd name="T0" fmla="*/ 94 w 196"/>
                  <a:gd name="T1" fmla="*/ 109 h 140"/>
                  <a:gd name="T2" fmla="*/ 94 w 196"/>
                  <a:gd name="T3" fmla="*/ 109 h 140"/>
                  <a:gd name="T4" fmla="*/ 59 w 196"/>
                  <a:gd name="T5" fmla="*/ 66 h 140"/>
                  <a:gd name="T6" fmla="*/ 103 w 196"/>
                  <a:gd name="T7" fmla="*/ 32 h 140"/>
                  <a:gd name="T8" fmla="*/ 137 w 196"/>
                  <a:gd name="T9" fmla="*/ 75 h 140"/>
                  <a:gd name="T10" fmla="*/ 94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4" y="109"/>
                    </a:moveTo>
                    <a:lnTo>
                      <a:pt x="94" y="109"/>
                    </a:lnTo>
                    <a:lnTo>
                      <a:pt x="59" y="66"/>
                    </a:lnTo>
                    <a:lnTo>
                      <a:pt x="103" y="32"/>
                    </a:lnTo>
                    <a:lnTo>
                      <a:pt x="137" y="75"/>
                    </a:lnTo>
                    <a:lnTo>
                      <a:pt x="94"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66"/>
              <p:cNvSpPr>
                <a:spLocks/>
              </p:cNvSpPr>
              <p:nvPr/>
            </p:nvSpPr>
            <p:spPr bwMode="auto">
              <a:xfrm>
                <a:off x="1992" y="998"/>
                <a:ext cx="22" cy="21"/>
              </a:xfrm>
              <a:custGeom>
                <a:avLst/>
                <a:gdLst>
                  <a:gd name="T0" fmla="*/ 78 w 78"/>
                  <a:gd name="T1" fmla="*/ 43 h 77"/>
                  <a:gd name="T2" fmla="*/ 78 w 78"/>
                  <a:gd name="T3" fmla="*/ 43 h 77"/>
                  <a:gd name="T4" fmla="*/ 35 w 78"/>
                  <a:gd name="T5" fmla="*/ 77 h 77"/>
                  <a:gd name="T6" fmla="*/ 0 w 78"/>
                  <a:gd name="T7" fmla="*/ 34 h 77"/>
                  <a:gd name="T8" fmla="*/ 44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5" y="77"/>
                    </a:lnTo>
                    <a:lnTo>
                      <a:pt x="0" y="34"/>
                    </a:lnTo>
                    <a:lnTo>
                      <a:pt x="44" y="0"/>
                    </a:lnTo>
                    <a:lnTo>
                      <a:pt x="78"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67"/>
              <p:cNvSpPr>
                <a:spLocks noEditPoints="1"/>
              </p:cNvSpPr>
              <p:nvPr/>
            </p:nvSpPr>
            <p:spPr bwMode="auto">
              <a:xfrm>
                <a:off x="2046" y="962"/>
                <a:ext cx="72" cy="71"/>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0 h 256"/>
                  <a:gd name="T14" fmla="*/ 225 w 256"/>
                  <a:gd name="T15" fmla="*/ 44 h 256"/>
                  <a:gd name="T16" fmla="*/ 192 w 256"/>
                  <a:gd name="T17" fmla="*/ 27 h 256"/>
                  <a:gd name="T18" fmla="*/ 183 w 256"/>
                  <a:gd name="T19" fmla="*/ 35 h 256"/>
                  <a:gd name="T20" fmla="*/ 153 w 256"/>
                  <a:gd name="T21" fmla="*/ 23 h 256"/>
                  <a:gd name="T22" fmla="*/ 152 w 256"/>
                  <a:gd name="T23" fmla="*/ 22 h 256"/>
                  <a:gd name="T24" fmla="*/ 140 w 256"/>
                  <a:gd name="T25" fmla="*/ 0 h 256"/>
                  <a:gd name="T26" fmla="*/ 105 w 256"/>
                  <a:gd name="T27" fmla="*/ 11 h 256"/>
                  <a:gd name="T28" fmla="*/ 104 w 256"/>
                  <a:gd name="T29" fmla="*/ 23 h 256"/>
                  <a:gd name="T30" fmla="*/ 69 w 256"/>
                  <a:gd name="T31" fmla="*/ 38 h 256"/>
                  <a:gd name="T32" fmla="*/ 60 w 256"/>
                  <a:gd name="T33" fmla="*/ 30 h 256"/>
                  <a:gd name="T34" fmla="*/ 27 w 256"/>
                  <a:gd name="T35" fmla="*/ 47 h 256"/>
                  <a:gd name="T36" fmla="*/ 27 w 256"/>
                  <a:gd name="T37" fmla="*/ 64 h 256"/>
                  <a:gd name="T38" fmla="*/ 36 w 256"/>
                  <a:gd name="T39" fmla="*/ 74 h 256"/>
                  <a:gd name="T40" fmla="*/ 24 w 256"/>
                  <a:gd name="T41" fmla="*/ 103 h 256"/>
                  <a:gd name="T42" fmla="*/ 11 w 256"/>
                  <a:gd name="T43" fmla="*/ 104 h 256"/>
                  <a:gd name="T44" fmla="*/ 0 w 256"/>
                  <a:gd name="T45" fmla="*/ 139 h 256"/>
                  <a:gd name="T46" fmla="*/ 23 w 256"/>
                  <a:gd name="T47" fmla="*/ 151 h 256"/>
                  <a:gd name="T48" fmla="*/ 38 w 256"/>
                  <a:gd name="T49" fmla="*/ 185 h 256"/>
                  <a:gd name="T50" fmla="*/ 38 w 256"/>
                  <a:gd name="T51" fmla="*/ 187 h 256"/>
                  <a:gd name="T52" fmla="*/ 30 w 256"/>
                  <a:gd name="T53" fmla="*/ 211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6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3" y="103"/>
                      <a:pt x="232" y="103"/>
                    </a:cubicBezTo>
                    <a:lnTo>
                      <a:pt x="218" y="70"/>
                    </a:lnTo>
                    <a:lnTo>
                      <a:pt x="218" y="69"/>
                    </a:lnTo>
                    <a:cubicBezTo>
                      <a:pt x="218" y="69"/>
                      <a:pt x="218" y="68"/>
                      <a:pt x="218" y="67"/>
                    </a:cubicBezTo>
                    <a:lnTo>
                      <a:pt x="225" y="60"/>
                    </a:lnTo>
                    <a:cubicBezTo>
                      <a:pt x="227" y="58"/>
                      <a:pt x="228" y="55"/>
                      <a:pt x="228" y="52"/>
                    </a:cubicBezTo>
                    <a:cubicBezTo>
                      <a:pt x="228" y="49"/>
                      <a:pt x="227" y="46"/>
                      <a:pt x="225" y="44"/>
                    </a:cubicBezTo>
                    <a:lnTo>
                      <a:pt x="208" y="27"/>
                    </a:lnTo>
                    <a:cubicBezTo>
                      <a:pt x="204" y="23"/>
                      <a:pt x="196" y="23"/>
                      <a:pt x="192" y="27"/>
                    </a:cubicBezTo>
                    <a:lnTo>
                      <a:pt x="184" y="35"/>
                    </a:lnTo>
                    <a:cubicBezTo>
                      <a:pt x="184" y="35"/>
                      <a:pt x="184" y="35"/>
                      <a:pt x="183" y="35"/>
                    </a:cubicBezTo>
                    <a:cubicBezTo>
                      <a:pt x="183" y="35"/>
                      <a:pt x="182" y="35"/>
                      <a:pt x="182" y="35"/>
                    </a:cubicBezTo>
                    <a:lnTo>
                      <a:pt x="153" y="23"/>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4" y="23"/>
                    </a:cubicBezTo>
                    <a:lnTo>
                      <a:pt x="70" y="38"/>
                    </a:lnTo>
                    <a:lnTo>
                      <a:pt x="69" y="38"/>
                    </a:lnTo>
                    <a:cubicBezTo>
                      <a:pt x="69" y="38"/>
                      <a:pt x="68" y="38"/>
                      <a:pt x="68" y="38"/>
                    </a:cubicBezTo>
                    <a:lnTo>
                      <a:pt x="60" y="30"/>
                    </a:lnTo>
                    <a:cubicBezTo>
                      <a:pt x="56" y="26"/>
                      <a:pt x="48" y="26"/>
                      <a:pt x="44" y="30"/>
                    </a:cubicBezTo>
                    <a:lnTo>
                      <a:pt x="27" y="47"/>
                    </a:lnTo>
                    <a:cubicBezTo>
                      <a:pt x="25" y="49"/>
                      <a:pt x="24" y="52"/>
                      <a:pt x="24" y="55"/>
                    </a:cubicBezTo>
                    <a:cubicBezTo>
                      <a:pt x="24" y="59"/>
                      <a:pt x="25" y="61"/>
                      <a:pt x="27" y="64"/>
                    </a:cubicBezTo>
                    <a:lnTo>
                      <a:pt x="35" y="72"/>
                    </a:lnTo>
                    <a:cubicBezTo>
                      <a:pt x="36" y="72"/>
                      <a:pt x="36" y="73"/>
                      <a:pt x="36" y="74"/>
                    </a:cubicBezTo>
                    <a:lnTo>
                      <a:pt x="24" y="102"/>
                    </a:lnTo>
                    <a:lnTo>
                      <a:pt x="24" y="103"/>
                    </a:lnTo>
                    <a:cubicBezTo>
                      <a:pt x="24" y="103"/>
                      <a:pt x="23" y="104"/>
                      <a:pt x="23" y="104"/>
                    </a:cubicBezTo>
                    <a:lnTo>
                      <a:pt x="11" y="104"/>
                    </a:lnTo>
                    <a:cubicBezTo>
                      <a:pt x="5" y="104"/>
                      <a:pt x="0" y="109"/>
                      <a:pt x="0" y="116"/>
                    </a:cubicBezTo>
                    <a:lnTo>
                      <a:pt x="0" y="139"/>
                    </a:lnTo>
                    <a:cubicBezTo>
                      <a:pt x="0" y="146"/>
                      <a:pt x="5" y="151"/>
                      <a:pt x="11" y="151"/>
                    </a:cubicBezTo>
                    <a:lnTo>
                      <a:pt x="23" y="151"/>
                    </a:lnTo>
                    <a:cubicBezTo>
                      <a:pt x="23" y="151"/>
                      <a:pt x="24" y="152"/>
                      <a:pt x="24" y="152"/>
                    </a:cubicBezTo>
                    <a:lnTo>
                      <a:pt x="38" y="185"/>
                    </a:lnTo>
                    <a:lnTo>
                      <a:pt x="38" y="186"/>
                    </a:lnTo>
                    <a:cubicBezTo>
                      <a:pt x="38" y="186"/>
                      <a:pt x="38" y="187"/>
                      <a:pt x="38" y="187"/>
                    </a:cubicBezTo>
                    <a:lnTo>
                      <a:pt x="30" y="195"/>
                    </a:lnTo>
                    <a:cubicBezTo>
                      <a:pt x="26" y="200"/>
                      <a:pt x="26" y="207"/>
                      <a:pt x="30" y="211"/>
                    </a:cubicBezTo>
                    <a:lnTo>
                      <a:pt x="47" y="228"/>
                    </a:lnTo>
                    <a:cubicBezTo>
                      <a:pt x="52" y="233"/>
                      <a:pt x="59" y="233"/>
                      <a:pt x="64" y="228"/>
                    </a:cubicBezTo>
                    <a:lnTo>
                      <a:pt x="72" y="220"/>
                    </a:lnTo>
                    <a:cubicBezTo>
                      <a:pt x="72" y="220"/>
                      <a:pt x="74" y="220"/>
                      <a:pt x="74" y="220"/>
                    </a:cubicBezTo>
                    <a:lnTo>
                      <a:pt x="103" y="232"/>
                    </a:lnTo>
                    <a:lnTo>
                      <a:pt x="104" y="232"/>
                    </a:lnTo>
                    <a:cubicBezTo>
                      <a:pt x="104" y="232"/>
                      <a:pt x="105" y="233"/>
                      <a:pt x="105" y="233"/>
                    </a:cubicBezTo>
                    <a:lnTo>
                      <a:pt x="105" y="244"/>
                    </a:lnTo>
                    <a:cubicBezTo>
                      <a:pt x="105" y="250"/>
                      <a:pt x="110" y="256"/>
                      <a:pt x="116" y="256"/>
                    </a:cubicBezTo>
                    <a:lnTo>
                      <a:pt x="140" y="256"/>
                    </a:lnTo>
                    <a:cubicBezTo>
                      <a:pt x="146" y="256"/>
                      <a:pt x="152" y="250"/>
                      <a:pt x="152" y="244"/>
                    </a:cubicBezTo>
                    <a:lnTo>
                      <a:pt x="152" y="233"/>
                    </a:lnTo>
                    <a:cubicBezTo>
                      <a:pt x="152" y="233"/>
                      <a:pt x="152" y="232"/>
                      <a:pt x="153" y="232"/>
                    </a:cubicBezTo>
                    <a:lnTo>
                      <a:pt x="186" y="218"/>
                    </a:lnTo>
                    <a:lnTo>
                      <a:pt x="186" y="217"/>
                    </a:lnTo>
                    <a:cubicBezTo>
                      <a:pt x="186" y="217"/>
                      <a:pt x="188" y="218"/>
                      <a:pt x="188" y="218"/>
                    </a:cubicBezTo>
                    <a:lnTo>
                      <a:pt x="195" y="225"/>
                    </a:lnTo>
                    <a:cubicBezTo>
                      <a:pt x="199" y="229"/>
                      <a:pt x="207" y="229"/>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1" y="151"/>
                      <a:pt x="256" y="146"/>
                      <a:pt x="256" y="139"/>
                    </a:cubicBezTo>
                    <a:lnTo>
                      <a:pt x="256" y="116"/>
                    </a:lnTo>
                    <a:cubicBezTo>
                      <a:pt x="256" y="109"/>
                      <a:pt x="251" y="104"/>
                      <a:pt x="244" y="10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88" name="Group 187"/>
          <p:cNvGrpSpPr/>
          <p:nvPr/>
        </p:nvGrpSpPr>
        <p:grpSpPr>
          <a:xfrm>
            <a:off x="534803" y="1145319"/>
            <a:ext cx="3648908" cy="773417"/>
            <a:chOff x="1166513" y="1434563"/>
            <a:chExt cx="2991099" cy="415157"/>
          </a:xfrm>
        </p:grpSpPr>
        <p:cxnSp>
          <p:nvCxnSpPr>
            <p:cNvPr id="257" name="Straight Connector 256"/>
            <p:cNvCxnSpPr/>
            <p:nvPr/>
          </p:nvCxnSpPr>
          <p:spPr>
            <a:xfrm>
              <a:off x="1166513" y="1434563"/>
              <a:ext cx="858056" cy="0"/>
            </a:xfrm>
            <a:prstGeom prst="line">
              <a:avLst/>
            </a:prstGeom>
            <a:ln w="38100" cap="rnd" cmpd="sng">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024569" y="1434563"/>
              <a:ext cx="359920" cy="407226"/>
            </a:xfrm>
            <a:prstGeom prst="line">
              <a:avLst/>
            </a:prstGeom>
            <a:ln w="38100" cap="rnd" cmpd="sng">
              <a:solidFill>
                <a:schemeClr val="tx2"/>
              </a:solidFill>
              <a:headEnd type="none"/>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2384489" y="1841789"/>
              <a:ext cx="1773123" cy="7931"/>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952140" y="1434563"/>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99" name="Group 198"/>
          <p:cNvGrpSpPr/>
          <p:nvPr/>
        </p:nvGrpSpPr>
        <p:grpSpPr>
          <a:xfrm>
            <a:off x="1075494" y="1684286"/>
            <a:ext cx="1607739" cy="1047316"/>
            <a:chOff x="1166513" y="1861471"/>
            <a:chExt cx="1387980" cy="593459"/>
          </a:xfrm>
        </p:grpSpPr>
        <p:cxnSp>
          <p:nvCxnSpPr>
            <p:cNvPr id="234" name="Straight Connector 233"/>
            <p:cNvCxnSpPr/>
            <p:nvPr/>
          </p:nvCxnSpPr>
          <p:spPr>
            <a:xfrm>
              <a:off x="1727499" y="1878169"/>
              <a:ext cx="382863" cy="561499"/>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2128206" y="2454904"/>
              <a:ext cx="426287" cy="0"/>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166513" y="1864932"/>
              <a:ext cx="560985"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2114215" y="2454930"/>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727498" y="1861471"/>
              <a:ext cx="57536" cy="96878"/>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200" name="Group 199"/>
          <p:cNvGrpSpPr/>
          <p:nvPr/>
        </p:nvGrpSpPr>
        <p:grpSpPr>
          <a:xfrm>
            <a:off x="1060357" y="3059515"/>
            <a:ext cx="1591120" cy="1243005"/>
            <a:chOff x="1166513" y="2907434"/>
            <a:chExt cx="1384170" cy="471261"/>
          </a:xfrm>
        </p:grpSpPr>
        <p:cxnSp>
          <p:nvCxnSpPr>
            <p:cNvPr id="229" name="Straight Connector 228"/>
            <p:cNvCxnSpPr/>
            <p:nvPr/>
          </p:nvCxnSpPr>
          <p:spPr>
            <a:xfrm>
              <a:off x="1166513" y="3378695"/>
              <a:ext cx="560985"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1727498" y="2912492"/>
              <a:ext cx="381502" cy="461182"/>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V="1">
              <a:off x="2117043" y="2907434"/>
              <a:ext cx="433640" cy="2185"/>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1655069" y="3374574"/>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2024569" y="2920622"/>
              <a:ext cx="79768" cy="97054"/>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4203329" y="2397231"/>
            <a:ext cx="579483" cy="224685"/>
            <a:chOff x="4172550" y="3697758"/>
            <a:chExt cx="579483" cy="224685"/>
          </a:xfrm>
        </p:grpSpPr>
        <p:sp>
          <p:nvSpPr>
            <p:cNvPr id="327" name="Freeform 39"/>
            <p:cNvSpPr>
              <a:spLocks noEditPoints="1"/>
            </p:cNvSpPr>
            <p:nvPr/>
          </p:nvSpPr>
          <p:spPr bwMode="auto">
            <a:xfrm>
              <a:off x="4172550" y="3697758"/>
              <a:ext cx="196600" cy="224685"/>
            </a:xfrm>
            <a:custGeom>
              <a:avLst/>
              <a:gdLst>
                <a:gd name="T0" fmla="*/ 282 w 311"/>
                <a:gd name="T1" fmla="*/ 352 h 382"/>
                <a:gd name="T2" fmla="*/ 282 w 311"/>
                <a:gd name="T3" fmla="*/ 352 h 382"/>
                <a:gd name="T4" fmla="*/ 30 w 311"/>
                <a:gd name="T5" fmla="*/ 352 h 382"/>
                <a:gd name="T6" fmla="*/ 30 w 311"/>
                <a:gd name="T7" fmla="*/ 156 h 382"/>
                <a:gd name="T8" fmla="*/ 58 w 311"/>
                <a:gd name="T9" fmla="*/ 156 h 382"/>
                <a:gd name="T10" fmla="*/ 58 w 311"/>
                <a:gd name="T11" fmla="*/ 128 h 382"/>
                <a:gd name="T12" fmla="*/ 156 w 311"/>
                <a:gd name="T13" fmla="*/ 30 h 382"/>
                <a:gd name="T14" fmla="*/ 254 w 311"/>
                <a:gd name="T15" fmla="*/ 128 h 382"/>
                <a:gd name="T16" fmla="*/ 254 w 311"/>
                <a:gd name="T17" fmla="*/ 156 h 382"/>
                <a:gd name="T18" fmla="*/ 282 w 311"/>
                <a:gd name="T19" fmla="*/ 156 h 382"/>
                <a:gd name="T20" fmla="*/ 282 w 311"/>
                <a:gd name="T21" fmla="*/ 352 h 382"/>
                <a:gd name="T22" fmla="*/ 283 w 311"/>
                <a:gd name="T23" fmla="*/ 126 h 382"/>
                <a:gd name="T24" fmla="*/ 283 w 311"/>
                <a:gd name="T25" fmla="*/ 126 h 382"/>
                <a:gd name="T26" fmla="*/ 156 w 311"/>
                <a:gd name="T27" fmla="*/ 0 h 382"/>
                <a:gd name="T28" fmla="*/ 28 w 311"/>
                <a:gd name="T29" fmla="*/ 126 h 382"/>
                <a:gd name="T30" fmla="*/ 0 w 311"/>
                <a:gd name="T31" fmla="*/ 126 h 382"/>
                <a:gd name="T32" fmla="*/ 0 w 311"/>
                <a:gd name="T33" fmla="*/ 382 h 382"/>
                <a:gd name="T34" fmla="*/ 311 w 311"/>
                <a:gd name="T35" fmla="*/ 382 h 382"/>
                <a:gd name="T36" fmla="*/ 311 w 311"/>
                <a:gd name="T37" fmla="*/ 126 h 382"/>
                <a:gd name="T38" fmla="*/ 283 w 311"/>
                <a:gd name="T39" fmla="*/ 1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382">
                  <a:moveTo>
                    <a:pt x="282" y="352"/>
                  </a:moveTo>
                  <a:lnTo>
                    <a:pt x="282" y="352"/>
                  </a:lnTo>
                  <a:lnTo>
                    <a:pt x="30" y="352"/>
                  </a:lnTo>
                  <a:lnTo>
                    <a:pt x="30" y="156"/>
                  </a:lnTo>
                  <a:lnTo>
                    <a:pt x="58" y="156"/>
                  </a:lnTo>
                  <a:lnTo>
                    <a:pt x="58" y="128"/>
                  </a:lnTo>
                  <a:cubicBezTo>
                    <a:pt x="58" y="74"/>
                    <a:pt x="102" y="30"/>
                    <a:pt x="156" y="30"/>
                  </a:cubicBezTo>
                  <a:cubicBezTo>
                    <a:pt x="210" y="30"/>
                    <a:pt x="254" y="74"/>
                    <a:pt x="254" y="128"/>
                  </a:cubicBezTo>
                  <a:lnTo>
                    <a:pt x="254" y="156"/>
                  </a:lnTo>
                  <a:lnTo>
                    <a:pt x="282" y="156"/>
                  </a:lnTo>
                  <a:lnTo>
                    <a:pt x="282" y="352"/>
                  </a:lnTo>
                  <a:close/>
                  <a:moveTo>
                    <a:pt x="283" y="126"/>
                  </a:moveTo>
                  <a:lnTo>
                    <a:pt x="283" y="126"/>
                  </a:lnTo>
                  <a:cubicBezTo>
                    <a:pt x="282" y="56"/>
                    <a:pt x="226" y="0"/>
                    <a:pt x="156" y="0"/>
                  </a:cubicBezTo>
                  <a:cubicBezTo>
                    <a:pt x="86" y="0"/>
                    <a:pt x="29" y="56"/>
                    <a:pt x="28" y="126"/>
                  </a:cubicBezTo>
                  <a:lnTo>
                    <a:pt x="0" y="126"/>
                  </a:lnTo>
                  <a:lnTo>
                    <a:pt x="0" y="382"/>
                  </a:lnTo>
                  <a:lnTo>
                    <a:pt x="311" y="382"/>
                  </a:lnTo>
                  <a:lnTo>
                    <a:pt x="311" y="126"/>
                  </a:lnTo>
                  <a:lnTo>
                    <a:pt x="283" y="1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8" name="Freeform 40"/>
            <p:cNvSpPr>
              <a:spLocks noEditPoints="1"/>
            </p:cNvSpPr>
            <p:nvPr/>
          </p:nvSpPr>
          <p:spPr bwMode="auto">
            <a:xfrm>
              <a:off x="4189833" y="3715042"/>
              <a:ext cx="162033" cy="190118"/>
            </a:xfrm>
            <a:custGeom>
              <a:avLst/>
              <a:gdLst>
                <a:gd name="T0" fmla="*/ 224 w 252"/>
                <a:gd name="T1" fmla="*/ 294 h 322"/>
                <a:gd name="T2" fmla="*/ 224 w 252"/>
                <a:gd name="T3" fmla="*/ 294 h 322"/>
                <a:gd name="T4" fmla="*/ 28 w 252"/>
                <a:gd name="T5" fmla="*/ 294 h 322"/>
                <a:gd name="T6" fmla="*/ 28 w 252"/>
                <a:gd name="T7" fmla="*/ 154 h 322"/>
                <a:gd name="T8" fmla="*/ 224 w 252"/>
                <a:gd name="T9" fmla="*/ 154 h 322"/>
                <a:gd name="T10" fmla="*/ 224 w 252"/>
                <a:gd name="T11" fmla="*/ 294 h 322"/>
                <a:gd name="T12" fmla="*/ 140 w 252"/>
                <a:gd name="T13" fmla="*/ 98 h 322"/>
                <a:gd name="T14" fmla="*/ 140 w 252"/>
                <a:gd name="T15" fmla="*/ 98 h 322"/>
                <a:gd name="T16" fmla="*/ 140 w 252"/>
                <a:gd name="T17" fmla="*/ 126 h 322"/>
                <a:gd name="T18" fmla="*/ 112 w 252"/>
                <a:gd name="T19" fmla="*/ 126 h 322"/>
                <a:gd name="T20" fmla="*/ 112 w 252"/>
                <a:gd name="T21" fmla="*/ 98 h 322"/>
                <a:gd name="T22" fmla="*/ 126 w 252"/>
                <a:gd name="T23" fmla="*/ 84 h 322"/>
                <a:gd name="T24" fmla="*/ 140 w 252"/>
                <a:gd name="T25" fmla="*/ 98 h 322"/>
                <a:gd name="T26" fmla="*/ 56 w 252"/>
                <a:gd name="T27" fmla="*/ 98 h 322"/>
                <a:gd name="T28" fmla="*/ 56 w 252"/>
                <a:gd name="T29" fmla="*/ 98 h 322"/>
                <a:gd name="T30" fmla="*/ 126 w 252"/>
                <a:gd name="T31" fmla="*/ 28 h 322"/>
                <a:gd name="T32" fmla="*/ 196 w 252"/>
                <a:gd name="T33" fmla="*/ 98 h 322"/>
                <a:gd name="T34" fmla="*/ 196 w 252"/>
                <a:gd name="T35" fmla="*/ 126 h 322"/>
                <a:gd name="T36" fmla="*/ 168 w 252"/>
                <a:gd name="T37" fmla="*/ 126 h 322"/>
                <a:gd name="T38" fmla="*/ 168 w 252"/>
                <a:gd name="T39" fmla="*/ 98 h 322"/>
                <a:gd name="T40" fmla="*/ 126 w 252"/>
                <a:gd name="T41" fmla="*/ 56 h 322"/>
                <a:gd name="T42" fmla="*/ 84 w 252"/>
                <a:gd name="T43" fmla="*/ 98 h 322"/>
                <a:gd name="T44" fmla="*/ 84 w 252"/>
                <a:gd name="T45" fmla="*/ 126 h 322"/>
                <a:gd name="T46" fmla="*/ 56 w 252"/>
                <a:gd name="T47" fmla="*/ 126 h 322"/>
                <a:gd name="T48" fmla="*/ 56 w 252"/>
                <a:gd name="T49" fmla="*/ 98 h 322"/>
                <a:gd name="T50" fmla="*/ 224 w 252"/>
                <a:gd name="T51" fmla="*/ 126 h 322"/>
                <a:gd name="T52" fmla="*/ 224 w 252"/>
                <a:gd name="T53" fmla="*/ 126 h 322"/>
                <a:gd name="T54" fmla="*/ 224 w 252"/>
                <a:gd name="T55" fmla="*/ 98 h 322"/>
                <a:gd name="T56" fmla="*/ 126 w 252"/>
                <a:gd name="T57" fmla="*/ 0 h 322"/>
                <a:gd name="T58" fmla="*/ 28 w 252"/>
                <a:gd name="T59" fmla="*/ 98 h 322"/>
                <a:gd name="T60" fmla="*/ 28 w 252"/>
                <a:gd name="T61" fmla="*/ 126 h 322"/>
                <a:gd name="T62" fmla="*/ 0 w 252"/>
                <a:gd name="T63" fmla="*/ 126 h 322"/>
                <a:gd name="T64" fmla="*/ 0 w 252"/>
                <a:gd name="T65" fmla="*/ 322 h 322"/>
                <a:gd name="T66" fmla="*/ 252 w 252"/>
                <a:gd name="T67" fmla="*/ 322 h 322"/>
                <a:gd name="T68" fmla="*/ 252 w 252"/>
                <a:gd name="T69" fmla="*/ 126 h 322"/>
                <a:gd name="T70" fmla="*/ 224 w 252"/>
                <a:gd name="T71" fmla="*/ 12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322">
                  <a:moveTo>
                    <a:pt x="224" y="294"/>
                  </a:moveTo>
                  <a:lnTo>
                    <a:pt x="224" y="294"/>
                  </a:lnTo>
                  <a:lnTo>
                    <a:pt x="28" y="294"/>
                  </a:lnTo>
                  <a:lnTo>
                    <a:pt x="28" y="154"/>
                  </a:lnTo>
                  <a:lnTo>
                    <a:pt x="224" y="154"/>
                  </a:lnTo>
                  <a:lnTo>
                    <a:pt x="224" y="294"/>
                  </a:lnTo>
                  <a:close/>
                  <a:moveTo>
                    <a:pt x="140" y="98"/>
                  </a:moveTo>
                  <a:lnTo>
                    <a:pt x="140" y="98"/>
                  </a:lnTo>
                  <a:lnTo>
                    <a:pt x="140" y="126"/>
                  </a:lnTo>
                  <a:lnTo>
                    <a:pt x="112" y="126"/>
                  </a:lnTo>
                  <a:lnTo>
                    <a:pt x="112" y="98"/>
                  </a:lnTo>
                  <a:cubicBezTo>
                    <a:pt x="112" y="90"/>
                    <a:pt x="118" y="84"/>
                    <a:pt x="126" y="84"/>
                  </a:cubicBezTo>
                  <a:cubicBezTo>
                    <a:pt x="133" y="84"/>
                    <a:pt x="140" y="90"/>
                    <a:pt x="140" y="98"/>
                  </a:cubicBezTo>
                  <a:close/>
                  <a:moveTo>
                    <a:pt x="56" y="98"/>
                  </a:moveTo>
                  <a:lnTo>
                    <a:pt x="56" y="98"/>
                  </a:lnTo>
                  <a:cubicBezTo>
                    <a:pt x="56" y="59"/>
                    <a:pt x="87" y="28"/>
                    <a:pt x="126" y="28"/>
                  </a:cubicBezTo>
                  <a:cubicBezTo>
                    <a:pt x="164" y="28"/>
                    <a:pt x="196" y="59"/>
                    <a:pt x="196" y="98"/>
                  </a:cubicBezTo>
                  <a:lnTo>
                    <a:pt x="196" y="126"/>
                  </a:lnTo>
                  <a:lnTo>
                    <a:pt x="168" y="126"/>
                  </a:lnTo>
                  <a:lnTo>
                    <a:pt x="168" y="98"/>
                  </a:lnTo>
                  <a:cubicBezTo>
                    <a:pt x="168" y="75"/>
                    <a:pt x="149" y="56"/>
                    <a:pt x="126" y="56"/>
                  </a:cubicBezTo>
                  <a:cubicBezTo>
                    <a:pt x="103" y="56"/>
                    <a:pt x="84" y="75"/>
                    <a:pt x="84" y="98"/>
                  </a:cubicBezTo>
                  <a:lnTo>
                    <a:pt x="84" y="126"/>
                  </a:lnTo>
                  <a:lnTo>
                    <a:pt x="56" y="126"/>
                  </a:lnTo>
                  <a:lnTo>
                    <a:pt x="56" y="98"/>
                  </a:lnTo>
                  <a:close/>
                  <a:moveTo>
                    <a:pt x="224" y="126"/>
                  </a:moveTo>
                  <a:lnTo>
                    <a:pt x="224" y="126"/>
                  </a:lnTo>
                  <a:lnTo>
                    <a:pt x="224" y="98"/>
                  </a:lnTo>
                  <a:cubicBezTo>
                    <a:pt x="224" y="44"/>
                    <a:pt x="180" y="0"/>
                    <a:pt x="126" y="0"/>
                  </a:cubicBezTo>
                  <a:cubicBezTo>
                    <a:pt x="72" y="0"/>
                    <a:pt x="28" y="44"/>
                    <a:pt x="28" y="98"/>
                  </a:cubicBezTo>
                  <a:lnTo>
                    <a:pt x="28" y="126"/>
                  </a:lnTo>
                  <a:lnTo>
                    <a:pt x="0" y="126"/>
                  </a:lnTo>
                  <a:lnTo>
                    <a:pt x="0" y="322"/>
                  </a:lnTo>
                  <a:lnTo>
                    <a:pt x="252" y="322"/>
                  </a:lnTo>
                  <a:lnTo>
                    <a:pt x="252" y="126"/>
                  </a:lnTo>
                  <a:lnTo>
                    <a:pt x="224" y="12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9" name="Freeform 41"/>
            <p:cNvSpPr>
              <a:spLocks/>
            </p:cNvSpPr>
            <p:nvPr/>
          </p:nvSpPr>
          <p:spPr bwMode="auto">
            <a:xfrm>
              <a:off x="4226561" y="3730165"/>
              <a:ext cx="88578" cy="58332"/>
            </a:xfrm>
            <a:custGeom>
              <a:avLst/>
              <a:gdLst>
                <a:gd name="T0" fmla="*/ 140 w 140"/>
                <a:gd name="T1" fmla="*/ 70 h 98"/>
                <a:gd name="T2" fmla="*/ 140 w 140"/>
                <a:gd name="T3" fmla="*/ 70 h 98"/>
                <a:gd name="T4" fmla="*/ 140 w 140"/>
                <a:gd name="T5" fmla="*/ 98 h 98"/>
                <a:gd name="T6" fmla="*/ 112 w 140"/>
                <a:gd name="T7" fmla="*/ 98 h 98"/>
                <a:gd name="T8" fmla="*/ 112 w 140"/>
                <a:gd name="T9" fmla="*/ 70 h 98"/>
                <a:gd name="T10" fmla="*/ 70 w 140"/>
                <a:gd name="T11" fmla="*/ 28 h 98"/>
                <a:gd name="T12" fmla="*/ 28 w 140"/>
                <a:gd name="T13" fmla="*/ 70 h 98"/>
                <a:gd name="T14" fmla="*/ 28 w 140"/>
                <a:gd name="T15" fmla="*/ 98 h 98"/>
                <a:gd name="T16" fmla="*/ 0 w 140"/>
                <a:gd name="T17" fmla="*/ 98 h 98"/>
                <a:gd name="T18" fmla="*/ 0 w 140"/>
                <a:gd name="T19" fmla="*/ 70 h 98"/>
                <a:gd name="T20" fmla="*/ 70 w 140"/>
                <a:gd name="T21" fmla="*/ 0 h 98"/>
                <a:gd name="T22" fmla="*/ 140 w 140"/>
                <a:gd name="T23"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98">
                  <a:moveTo>
                    <a:pt x="140" y="70"/>
                  </a:moveTo>
                  <a:lnTo>
                    <a:pt x="140" y="70"/>
                  </a:lnTo>
                  <a:lnTo>
                    <a:pt x="140" y="98"/>
                  </a:lnTo>
                  <a:lnTo>
                    <a:pt x="112" y="98"/>
                  </a:lnTo>
                  <a:lnTo>
                    <a:pt x="112" y="70"/>
                  </a:lnTo>
                  <a:cubicBezTo>
                    <a:pt x="112" y="47"/>
                    <a:pt x="93" y="28"/>
                    <a:pt x="70" y="28"/>
                  </a:cubicBezTo>
                  <a:cubicBezTo>
                    <a:pt x="47" y="28"/>
                    <a:pt x="28" y="47"/>
                    <a:pt x="28" y="70"/>
                  </a:cubicBezTo>
                  <a:lnTo>
                    <a:pt x="28" y="98"/>
                  </a:lnTo>
                  <a:lnTo>
                    <a:pt x="0" y="98"/>
                  </a:lnTo>
                  <a:lnTo>
                    <a:pt x="0" y="70"/>
                  </a:lnTo>
                  <a:cubicBezTo>
                    <a:pt x="0" y="31"/>
                    <a:pt x="31" y="0"/>
                    <a:pt x="70" y="0"/>
                  </a:cubicBezTo>
                  <a:cubicBezTo>
                    <a:pt x="108" y="0"/>
                    <a:pt x="140" y="31"/>
                    <a:pt x="140" y="70"/>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0" name="Freeform 42"/>
            <p:cNvSpPr>
              <a:spLocks/>
            </p:cNvSpPr>
            <p:nvPr/>
          </p:nvSpPr>
          <p:spPr bwMode="auto">
            <a:xfrm>
              <a:off x="4261128" y="3764732"/>
              <a:ext cx="19444" cy="23765"/>
            </a:xfrm>
            <a:custGeom>
              <a:avLst/>
              <a:gdLst>
                <a:gd name="T0" fmla="*/ 28 w 28"/>
                <a:gd name="T1" fmla="*/ 14 h 42"/>
                <a:gd name="T2" fmla="*/ 28 w 28"/>
                <a:gd name="T3" fmla="*/ 14 h 42"/>
                <a:gd name="T4" fmla="*/ 28 w 28"/>
                <a:gd name="T5" fmla="*/ 42 h 42"/>
                <a:gd name="T6" fmla="*/ 0 w 28"/>
                <a:gd name="T7" fmla="*/ 42 h 42"/>
                <a:gd name="T8" fmla="*/ 0 w 28"/>
                <a:gd name="T9" fmla="*/ 14 h 42"/>
                <a:gd name="T10" fmla="*/ 14 w 28"/>
                <a:gd name="T11" fmla="*/ 0 h 42"/>
                <a:gd name="T12" fmla="*/ 28 w 28"/>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14"/>
                  </a:moveTo>
                  <a:lnTo>
                    <a:pt x="28" y="14"/>
                  </a:lnTo>
                  <a:lnTo>
                    <a:pt x="28" y="42"/>
                  </a:lnTo>
                  <a:lnTo>
                    <a:pt x="0" y="42"/>
                  </a:lnTo>
                  <a:lnTo>
                    <a:pt x="0" y="14"/>
                  </a:lnTo>
                  <a:cubicBezTo>
                    <a:pt x="0" y="6"/>
                    <a:pt x="6" y="0"/>
                    <a:pt x="14" y="0"/>
                  </a:cubicBezTo>
                  <a:cubicBezTo>
                    <a:pt x="21" y="0"/>
                    <a:pt x="28" y="6"/>
                    <a:pt x="28" y="14"/>
                  </a:cubicBezTo>
                  <a:close/>
                </a:path>
              </a:pathLst>
            </a:custGeom>
            <a:solidFill>
              <a:srgbClr val="3B87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43"/>
            <p:cNvSpPr>
              <a:spLocks noEditPoints="1"/>
            </p:cNvSpPr>
            <p:nvPr/>
          </p:nvSpPr>
          <p:spPr bwMode="auto">
            <a:xfrm>
              <a:off x="4209277" y="3805780"/>
              <a:ext cx="125305" cy="82096"/>
            </a:xfrm>
            <a:custGeom>
              <a:avLst/>
              <a:gdLst>
                <a:gd name="T0" fmla="*/ 93 w 196"/>
                <a:gd name="T1" fmla="*/ 109 h 140"/>
                <a:gd name="T2" fmla="*/ 93 w 196"/>
                <a:gd name="T3" fmla="*/ 109 h 140"/>
                <a:gd name="T4" fmla="*/ 59 w 196"/>
                <a:gd name="T5" fmla="*/ 66 h 140"/>
                <a:gd name="T6" fmla="*/ 102 w 196"/>
                <a:gd name="T7" fmla="*/ 32 h 140"/>
                <a:gd name="T8" fmla="*/ 137 w 196"/>
                <a:gd name="T9" fmla="*/ 75 h 140"/>
                <a:gd name="T10" fmla="*/ 93 w 196"/>
                <a:gd name="T11" fmla="*/ 109 h 140"/>
                <a:gd name="T12" fmla="*/ 0 w 196"/>
                <a:gd name="T13" fmla="*/ 140 h 140"/>
                <a:gd name="T14" fmla="*/ 0 w 196"/>
                <a:gd name="T15" fmla="*/ 140 h 140"/>
                <a:gd name="T16" fmla="*/ 196 w 196"/>
                <a:gd name="T17" fmla="*/ 140 h 140"/>
                <a:gd name="T18" fmla="*/ 196 w 196"/>
                <a:gd name="T19" fmla="*/ 0 h 140"/>
                <a:gd name="T20" fmla="*/ 0 w 196"/>
                <a:gd name="T21" fmla="*/ 0 h 140"/>
                <a:gd name="T22" fmla="*/ 0 w 196"/>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40">
                  <a:moveTo>
                    <a:pt x="93" y="109"/>
                  </a:moveTo>
                  <a:lnTo>
                    <a:pt x="93" y="109"/>
                  </a:lnTo>
                  <a:lnTo>
                    <a:pt x="59" y="66"/>
                  </a:lnTo>
                  <a:lnTo>
                    <a:pt x="102" y="32"/>
                  </a:lnTo>
                  <a:lnTo>
                    <a:pt x="137" y="75"/>
                  </a:lnTo>
                  <a:lnTo>
                    <a:pt x="93" y="109"/>
                  </a:lnTo>
                  <a:close/>
                  <a:moveTo>
                    <a:pt x="0" y="140"/>
                  </a:moveTo>
                  <a:lnTo>
                    <a:pt x="0" y="140"/>
                  </a:lnTo>
                  <a:lnTo>
                    <a:pt x="196" y="140"/>
                  </a:lnTo>
                  <a:lnTo>
                    <a:pt x="196" y="0"/>
                  </a:lnTo>
                  <a:lnTo>
                    <a:pt x="0" y="0"/>
                  </a:lnTo>
                  <a:lnTo>
                    <a:pt x="0" y="14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2" name="Freeform 44"/>
            <p:cNvSpPr>
              <a:spLocks/>
            </p:cNvSpPr>
            <p:nvPr/>
          </p:nvSpPr>
          <p:spPr bwMode="auto">
            <a:xfrm>
              <a:off x="4246005" y="3825224"/>
              <a:ext cx="49690" cy="45369"/>
            </a:xfrm>
            <a:custGeom>
              <a:avLst/>
              <a:gdLst>
                <a:gd name="T0" fmla="*/ 78 w 78"/>
                <a:gd name="T1" fmla="*/ 43 h 77"/>
                <a:gd name="T2" fmla="*/ 78 w 78"/>
                <a:gd name="T3" fmla="*/ 43 h 77"/>
                <a:gd name="T4" fmla="*/ 34 w 78"/>
                <a:gd name="T5" fmla="*/ 77 h 77"/>
                <a:gd name="T6" fmla="*/ 0 w 78"/>
                <a:gd name="T7" fmla="*/ 34 h 77"/>
                <a:gd name="T8" fmla="*/ 43 w 78"/>
                <a:gd name="T9" fmla="*/ 0 h 77"/>
                <a:gd name="T10" fmla="*/ 78 w 78"/>
                <a:gd name="T11" fmla="*/ 43 h 77"/>
              </a:gdLst>
              <a:ahLst/>
              <a:cxnLst>
                <a:cxn ang="0">
                  <a:pos x="T0" y="T1"/>
                </a:cxn>
                <a:cxn ang="0">
                  <a:pos x="T2" y="T3"/>
                </a:cxn>
                <a:cxn ang="0">
                  <a:pos x="T4" y="T5"/>
                </a:cxn>
                <a:cxn ang="0">
                  <a:pos x="T6" y="T7"/>
                </a:cxn>
                <a:cxn ang="0">
                  <a:pos x="T8" y="T9"/>
                </a:cxn>
                <a:cxn ang="0">
                  <a:pos x="T10" y="T11"/>
                </a:cxn>
              </a:cxnLst>
              <a:rect l="0" t="0" r="r" b="b"/>
              <a:pathLst>
                <a:path w="78" h="77">
                  <a:moveTo>
                    <a:pt x="78" y="43"/>
                  </a:moveTo>
                  <a:lnTo>
                    <a:pt x="78" y="43"/>
                  </a:lnTo>
                  <a:lnTo>
                    <a:pt x="34" y="77"/>
                  </a:lnTo>
                  <a:lnTo>
                    <a:pt x="0" y="34"/>
                  </a:lnTo>
                  <a:lnTo>
                    <a:pt x="43" y="0"/>
                  </a:lnTo>
                  <a:lnTo>
                    <a:pt x="78" y="4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3" name="Freeform 45"/>
            <p:cNvSpPr>
              <a:spLocks noEditPoints="1"/>
            </p:cNvSpPr>
            <p:nvPr/>
          </p:nvSpPr>
          <p:spPr bwMode="auto">
            <a:xfrm>
              <a:off x="4382112" y="3747448"/>
              <a:ext cx="164193" cy="151230"/>
            </a:xfrm>
            <a:custGeom>
              <a:avLst/>
              <a:gdLst>
                <a:gd name="T0" fmla="*/ 128 w 256"/>
                <a:gd name="T1" fmla="*/ 191 h 256"/>
                <a:gd name="T2" fmla="*/ 128 w 256"/>
                <a:gd name="T3" fmla="*/ 64 h 256"/>
                <a:gd name="T4" fmla="*/ 128 w 256"/>
                <a:gd name="T5" fmla="*/ 191 h 256"/>
                <a:gd name="T6" fmla="*/ 244 w 256"/>
                <a:gd name="T7" fmla="*/ 104 h 256"/>
                <a:gd name="T8" fmla="*/ 232 w 256"/>
                <a:gd name="T9" fmla="*/ 103 h 256"/>
                <a:gd name="T10" fmla="*/ 218 w 256"/>
                <a:gd name="T11" fmla="*/ 69 h 256"/>
                <a:gd name="T12" fmla="*/ 225 w 256"/>
                <a:gd name="T13" fmla="*/ 61 h 256"/>
                <a:gd name="T14" fmla="*/ 225 w 256"/>
                <a:gd name="T15" fmla="*/ 44 h 256"/>
                <a:gd name="T16" fmla="*/ 192 w 256"/>
                <a:gd name="T17" fmla="*/ 27 h 256"/>
                <a:gd name="T18" fmla="*/ 183 w 256"/>
                <a:gd name="T19" fmla="*/ 35 h 256"/>
                <a:gd name="T20" fmla="*/ 153 w 256"/>
                <a:gd name="T21" fmla="*/ 24 h 256"/>
                <a:gd name="T22" fmla="*/ 152 w 256"/>
                <a:gd name="T23" fmla="*/ 22 h 256"/>
                <a:gd name="T24" fmla="*/ 140 w 256"/>
                <a:gd name="T25" fmla="*/ 0 h 256"/>
                <a:gd name="T26" fmla="*/ 105 w 256"/>
                <a:gd name="T27" fmla="*/ 11 h 256"/>
                <a:gd name="T28" fmla="*/ 103 w 256"/>
                <a:gd name="T29" fmla="*/ 24 h 256"/>
                <a:gd name="T30" fmla="*/ 69 w 256"/>
                <a:gd name="T31" fmla="*/ 38 h 256"/>
                <a:gd name="T32" fmla="*/ 60 w 256"/>
                <a:gd name="T33" fmla="*/ 31 h 256"/>
                <a:gd name="T34" fmla="*/ 27 w 256"/>
                <a:gd name="T35" fmla="*/ 47 h 256"/>
                <a:gd name="T36" fmla="*/ 27 w 256"/>
                <a:gd name="T37" fmla="*/ 64 h 256"/>
                <a:gd name="T38" fmla="*/ 35 w 256"/>
                <a:gd name="T39" fmla="*/ 74 h 256"/>
                <a:gd name="T40" fmla="*/ 24 w 256"/>
                <a:gd name="T41" fmla="*/ 103 h 256"/>
                <a:gd name="T42" fmla="*/ 11 w 256"/>
                <a:gd name="T43" fmla="*/ 104 h 256"/>
                <a:gd name="T44" fmla="*/ 0 w 256"/>
                <a:gd name="T45" fmla="*/ 139 h 256"/>
                <a:gd name="T46" fmla="*/ 22 w 256"/>
                <a:gd name="T47" fmla="*/ 151 h 256"/>
                <a:gd name="T48" fmla="*/ 38 w 256"/>
                <a:gd name="T49" fmla="*/ 185 h 256"/>
                <a:gd name="T50" fmla="*/ 38 w 256"/>
                <a:gd name="T51" fmla="*/ 187 h 256"/>
                <a:gd name="T52" fmla="*/ 30 w 256"/>
                <a:gd name="T53" fmla="*/ 212 h 256"/>
                <a:gd name="T54" fmla="*/ 64 w 256"/>
                <a:gd name="T55" fmla="*/ 228 h 256"/>
                <a:gd name="T56" fmla="*/ 74 w 256"/>
                <a:gd name="T57" fmla="*/ 220 h 256"/>
                <a:gd name="T58" fmla="*/ 104 w 256"/>
                <a:gd name="T59" fmla="*/ 232 h 256"/>
                <a:gd name="T60" fmla="*/ 105 w 256"/>
                <a:gd name="T61" fmla="*/ 244 h 256"/>
                <a:gd name="T62" fmla="*/ 140 w 256"/>
                <a:gd name="T63" fmla="*/ 256 h 256"/>
                <a:gd name="T64" fmla="*/ 152 w 256"/>
                <a:gd name="T65" fmla="*/ 233 h 256"/>
                <a:gd name="T66" fmla="*/ 185 w 256"/>
                <a:gd name="T67" fmla="*/ 218 h 256"/>
                <a:gd name="T68" fmla="*/ 188 w 256"/>
                <a:gd name="T69" fmla="*/ 218 h 256"/>
                <a:gd name="T70" fmla="*/ 211 w 256"/>
                <a:gd name="T71" fmla="*/ 225 h 256"/>
                <a:gd name="T72" fmla="*/ 232 w 256"/>
                <a:gd name="T73" fmla="*/ 200 h 256"/>
                <a:gd name="T74" fmla="*/ 221 w 256"/>
                <a:gd name="T75" fmla="*/ 184 h 256"/>
                <a:gd name="T76" fmla="*/ 232 w 256"/>
                <a:gd name="T77" fmla="*/ 153 h 256"/>
                <a:gd name="T78" fmla="*/ 234 w 256"/>
                <a:gd name="T79" fmla="*/ 151 h 256"/>
                <a:gd name="T80" fmla="*/ 256 w 256"/>
                <a:gd name="T81" fmla="*/ 139 h 256"/>
                <a:gd name="T82" fmla="*/ 244 w 256"/>
                <a:gd name="T83" fmla="*/ 10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128" y="191"/>
                  </a:moveTo>
                  <a:lnTo>
                    <a:pt x="128" y="191"/>
                  </a:lnTo>
                  <a:cubicBezTo>
                    <a:pt x="93" y="191"/>
                    <a:pt x="64" y="163"/>
                    <a:pt x="64" y="128"/>
                  </a:cubicBezTo>
                  <a:cubicBezTo>
                    <a:pt x="64" y="93"/>
                    <a:pt x="93" y="64"/>
                    <a:pt x="128" y="64"/>
                  </a:cubicBezTo>
                  <a:cubicBezTo>
                    <a:pt x="163" y="64"/>
                    <a:pt x="191" y="93"/>
                    <a:pt x="191" y="128"/>
                  </a:cubicBezTo>
                  <a:cubicBezTo>
                    <a:pt x="191" y="163"/>
                    <a:pt x="163" y="191"/>
                    <a:pt x="128" y="191"/>
                  </a:cubicBezTo>
                  <a:close/>
                  <a:moveTo>
                    <a:pt x="244" y="104"/>
                  </a:moveTo>
                  <a:lnTo>
                    <a:pt x="244" y="104"/>
                  </a:lnTo>
                  <a:lnTo>
                    <a:pt x="234" y="104"/>
                  </a:lnTo>
                  <a:cubicBezTo>
                    <a:pt x="233" y="104"/>
                    <a:pt x="232" y="104"/>
                    <a:pt x="232" y="103"/>
                  </a:cubicBezTo>
                  <a:lnTo>
                    <a:pt x="218" y="70"/>
                  </a:lnTo>
                  <a:lnTo>
                    <a:pt x="218" y="69"/>
                  </a:lnTo>
                  <a:cubicBezTo>
                    <a:pt x="218" y="69"/>
                    <a:pt x="218" y="68"/>
                    <a:pt x="218" y="68"/>
                  </a:cubicBezTo>
                  <a:lnTo>
                    <a:pt x="225" y="61"/>
                  </a:lnTo>
                  <a:cubicBezTo>
                    <a:pt x="227" y="58"/>
                    <a:pt x="228" y="55"/>
                    <a:pt x="228" y="52"/>
                  </a:cubicBezTo>
                  <a:cubicBezTo>
                    <a:pt x="228" y="49"/>
                    <a:pt x="227" y="46"/>
                    <a:pt x="225" y="44"/>
                  </a:cubicBezTo>
                  <a:lnTo>
                    <a:pt x="208" y="27"/>
                  </a:lnTo>
                  <a:cubicBezTo>
                    <a:pt x="204" y="23"/>
                    <a:pt x="196" y="23"/>
                    <a:pt x="192" y="27"/>
                  </a:cubicBezTo>
                  <a:lnTo>
                    <a:pt x="184" y="35"/>
                  </a:lnTo>
                  <a:cubicBezTo>
                    <a:pt x="184" y="35"/>
                    <a:pt x="183" y="35"/>
                    <a:pt x="183" y="35"/>
                  </a:cubicBezTo>
                  <a:cubicBezTo>
                    <a:pt x="182" y="35"/>
                    <a:pt x="182" y="35"/>
                    <a:pt x="182" y="35"/>
                  </a:cubicBezTo>
                  <a:lnTo>
                    <a:pt x="153" y="24"/>
                  </a:lnTo>
                  <a:lnTo>
                    <a:pt x="153" y="23"/>
                  </a:lnTo>
                  <a:cubicBezTo>
                    <a:pt x="152" y="23"/>
                    <a:pt x="152" y="22"/>
                    <a:pt x="152" y="22"/>
                  </a:cubicBezTo>
                  <a:lnTo>
                    <a:pt x="152" y="11"/>
                  </a:lnTo>
                  <a:cubicBezTo>
                    <a:pt x="152" y="5"/>
                    <a:pt x="146" y="0"/>
                    <a:pt x="140" y="0"/>
                  </a:cubicBezTo>
                  <a:lnTo>
                    <a:pt x="116" y="0"/>
                  </a:lnTo>
                  <a:cubicBezTo>
                    <a:pt x="110" y="0"/>
                    <a:pt x="105" y="5"/>
                    <a:pt x="105" y="11"/>
                  </a:cubicBezTo>
                  <a:lnTo>
                    <a:pt x="105" y="22"/>
                  </a:lnTo>
                  <a:cubicBezTo>
                    <a:pt x="105" y="22"/>
                    <a:pt x="104" y="23"/>
                    <a:pt x="103" y="24"/>
                  </a:cubicBezTo>
                  <a:lnTo>
                    <a:pt x="70" y="38"/>
                  </a:lnTo>
                  <a:lnTo>
                    <a:pt x="69" y="38"/>
                  </a:lnTo>
                  <a:cubicBezTo>
                    <a:pt x="69" y="38"/>
                    <a:pt x="68" y="38"/>
                    <a:pt x="68" y="38"/>
                  </a:cubicBezTo>
                  <a:lnTo>
                    <a:pt x="60" y="31"/>
                  </a:lnTo>
                  <a:cubicBezTo>
                    <a:pt x="56" y="26"/>
                    <a:pt x="48" y="26"/>
                    <a:pt x="44" y="31"/>
                  </a:cubicBezTo>
                  <a:lnTo>
                    <a:pt x="27" y="47"/>
                  </a:lnTo>
                  <a:cubicBezTo>
                    <a:pt x="25" y="50"/>
                    <a:pt x="24" y="52"/>
                    <a:pt x="24" y="56"/>
                  </a:cubicBezTo>
                  <a:cubicBezTo>
                    <a:pt x="24" y="59"/>
                    <a:pt x="25" y="62"/>
                    <a:pt x="27" y="64"/>
                  </a:cubicBezTo>
                  <a:lnTo>
                    <a:pt x="35" y="72"/>
                  </a:lnTo>
                  <a:cubicBezTo>
                    <a:pt x="35" y="72"/>
                    <a:pt x="36" y="73"/>
                    <a:pt x="35" y="74"/>
                  </a:cubicBezTo>
                  <a:lnTo>
                    <a:pt x="24" y="103"/>
                  </a:lnTo>
                  <a:lnTo>
                    <a:pt x="24" y="103"/>
                  </a:lnTo>
                  <a:cubicBezTo>
                    <a:pt x="24" y="104"/>
                    <a:pt x="23" y="104"/>
                    <a:pt x="22" y="104"/>
                  </a:cubicBezTo>
                  <a:lnTo>
                    <a:pt x="11" y="104"/>
                  </a:lnTo>
                  <a:cubicBezTo>
                    <a:pt x="5" y="104"/>
                    <a:pt x="0" y="109"/>
                    <a:pt x="0" y="116"/>
                  </a:cubicBezTo>
                  <a:lnTo>
                    <a:pt x="0" y="139"/>
                  </a:lnTo>
                  <a:cubicBezTo>
                    <a:pt x="0" y="146"/>
                    <a:pt x="5" y="151"/>
                    <a:pt x="11" y="151"/>
                  </a:cubicBezTo>
                  <a:lnTo>
                    <a:pt x="22" y="151"/>
                  </a:lnTo>
                  <a:cubicBezTo>
                    <a:pt x="23" y="151"/>
                    <a:pt x="24" y="152"/>
                    <a:pt x="24" y="152"/>
                  </a:cubicBezTo>
                  <a:lnTo>
                    <a:pt x="38" y="185"/>
                  </a:lnTo>
                  <a:lnTo>
                    <a:pt x="38" y="186"/>
                  </a:lnTo>
                  <a:cubicBezTo>
                    <a:pt x="38" y="186"/>
                    <a:pt x="38" y="187"/>
                    <a:pt x="38" y="187"/>
                  </a:cubicBezTo>
                  <a:lnTo>
                    <a:pt x="30" y="195"/>
                  </a:lnTo>
                  <a:cubicBezTo>
                    <a:pt x="26" y="200"/>
                    <a:pt x="26" y="207"/>
                    <a:pt x="30" y="212"/>
                  </a:cubicBezTo>
                  <a:lnTo>
                    <a:pt x="47" y="228"/>
                  </a:lnTo>
                  <a:cubicBezTo>
                    <a:pt x="52" y="233"/>
                    <a:pt x="59" y="233"/>
                    <a:pt x="64" y="228"/>
                  </a:cubicBezTo>
                  <a:lnTo>
                    <a:pt x="72" y="220"/>
                  </a:lnTo>
                  <a:cubicBezTo>
                    <a:pt x="72" y="220"/>
                    <a:pt x="73" y="220"/>
                    <a:pt x="74" y="220"/>
                  </a:cubicBezTo>
                  <a:lnTo>
                    <a:pt x="103" y="232"/>
                  </a:lnTo>
                  <a:lnTo>
                    <a:pt x="104" y="232"/>
                  </a:lnTo>
                  <a:cubicBezTo>
                    <a:pt x="104" y="232"/>
                    <a:pt x="105" y="233"/>
                    <a:pt x="105" y="233"/>
                  </a:cubicBezTo>
                  <a:lnTo>
                    <a:pt x="105" y="244"/>
                  </a:lnTo>
                  <a:cubicBezTo>
                    <a:pt x="105" y="251"/>
                    <a:pt x="110" y="256"/>
                    <a:pt x="116" y="256"/>
                  </a:cubicBezTo>
                  <a:lnTo>
                    <a:pt x="140" y="256"/>
                  </a:lnTo>
                  <a:cubicBezTo>
                    <a:pt x="146" y="256"/>
                    <a:pt x="152" y="251"/>
                    <a:pt x="152" y="244"/>
                  </a:cubicBezTo>
                  <a:lnTo>
                    <a:pt x="152" y="233"/>
                  </a:lnTo>
                  <a:cubicBezTo>
                    <a:pt x="152" y="233"/>
                    <a:pt x="152" y="232"/>
                    <a:pt x="153" y="232"/>
                  </a:cubicBezTo>
                  <a:lnTo>
                    <a:pt x="185" y="218"/>
                  </a:lnTo>
                  <a:lnTo>
                    <a:pt x="186" y="218"/>
                  </a:lnTo>
                  <a:cubicBezTo>
                    <a:pt x="186" y="218"/>
                    <a:pt x="188" y="218"/>
                    <a:pt x="188" y="218"/>
                  </a:cubicBezTo>
                  <a:lnTo>
                    <a:pt x="195" y="225"/>
                  </a:lnTo>
                  <a:cubicBezTo>
                    <a:pt x="199" y="230"/>
                    <a:pt x="207" y="230"/>
                    <a:pt x="211" y="225"/>
                  </a:cubicBezTo>
                  <a:lnTo>
                    <a:pt x="228" y="208"/>
                  </a:lnTo>
                  <a:cubicBezTo>
                    <a:pt x="230" y="206"/>
                    <a:pt x="232" y="203"/>
                    <a:pt x="232" y="200"/>
                  </a:cubicBezTo>
                  <a:cubicBezTo>
                    <a:pt x="232" y="197"/>
                    <a:pt x="230" y="194"/>
                    <a:pt x="228" y="192"/>
                  </a:cubicBezTo>
                  <a:lnTo>
                    <a:pt x="221" y="184"/>
                  </a:lnTo>
                  <a:cubicBezTo>
                    <a:pt x="220" y="184"/>
                    <a:pt x="220" y="183"/>
                    <a:pt x="220" y="182"/>
                  </a:cubicBezTo>
                  <a:lnTo>
                    <a:pt x="232" y="153"/>
                  </a:lnTo>
                  <a:lnTo>
                    <a:pt x="232" y="152"/>
                  </a:lnTo>
                  <a:cubicBezTo>
                    <a:pt x="233" y="152"/>
                    <a:pt x="233" y="151"/>
                    <a:pt x="234" y="151"/>
                  </a:cubicBezTo>
                  <a:lnTo>
                    <a:pt x="244" y="151"/>
                  </a:lnTo>
                  <a:cubicBezTo>
                    <a:pt x="250" y="151"/>
                    <a:pt x="256" y="146"/>
                    <a:pt x="256" y="139"/>
                  </a:cubicBezTo>
                  <a:lnTo>
                    <a:pt x="256" y="116"/>
                  </a:lnTo>
                  <a:cubicBezTo>
                    <a:pt x="256" y="109"/>
                    <a:pt x="250" y="104"/>
                    <a:pt x="244" y="104"/>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208" name="Picture 207"/>
            <p:cNvPicPr>
              <a:picLocks noChangeAspect="1"/>
            </p:cNvPicPr>
            <p:nvPr/>
          </p:nvPicPr>
          <p:blipFill>
            <a:blip r:embed="rId8"/>
            <a:stretch>
              <a:fillRect/>
            </a:stretch>
          </p:blipFill>
          <p:spPr>
            <a:xfrm>
              <a:off x="4571882" y="3733080"/>
              <a:ext cx="180151" cy="177872"/>
            </a:xfrm>
            <a:prstGeom prst="rect">
              <a:avLst/>
            </a:prstGeom>
          </p:spPr>
        </p:pic>
      </p:grpSp>
      <p:grpSp>
        <p:nvGrpSpPr>
          <p:cNvPr id="368" name="Group 367"/>
          <p:cNvGrpSpPr/>
          <p:nvPr/>
        </p:nvGrpSpPr>
        <p:grpSpPr>
          <a:xfrm>
            <a:off x="313395" y="501187"/>
            <a:ext cx="8554378" cy="295949"/>
            <a:chOff x="266037" y="4385807"/>
            <a:chExt cx="8727538" cy="301940"/>
          </a:xfrm>
        </p:grpSpPr>
        <p:sp>
          <p:nvSpPr>
            <p:cNvPr id="369" name="Rectangle 368"/>
            <p:cNvSpPr/>
            <p:nvPr/>
          </p:nvSpPr>
          <p:spPr>
            <a:xfrm>
              <a:off x="266037" y="4406649"/>
              <a:ext cx="8574835" cy="244548"/>
            </a:xfrm>
            <a:prstGeom prst="rect">
              <a:avLst/>
            </a:prstGeom>
            <a:solidFill>
              <a:srgbClr val="00A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0" name="Rectangle 369"/>
            <p:cNvSpPr/>
            <p:nvPr/>
          </p:nvSpPr>
          <p:spPr>
            <a:xfrm>
              <a:off x="4960605" y="4406648"/>
              <a:ext cx="4032970" cy="244548"/>
            </a:xfrm>
            <a:prstGeom prst="rect">
              <a:avLst/>
            </a:prstGeom>
            <a:solidFill>
              <a:srgbClr val="25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2" name="TextBox 371"/>
            <p:cNvSpPr txBox="1"/>
            <p:nvPr/>
          </p:nvSpPr>
          <p:spPr>
            <a:xfrm>
              <a:off x="7798287" y="4385807"/>
              <a:ext cx="708478" cy="292026"/>
            </a:xfrm>
            <a:prstGeom prst="rect">
              <a:avLst/>
            </a:prstGeom>
            <a:noFill/>
          </p:spPr>
          <p:txBody>
            <a:bodyPr wrap="none" rtlCol="0">
              <a:spAutoFit/>
            </a:bodyPr>
            <a:lstStyle/>
            <a:p>
              <a:pPr>
                <a:lnSpc>
                  <a:spcPct val="90000"/>
                </a:lnSpc>
                <a:spcBef>
                  <a:spcPts val="100"/>
                </a:spcBef>
                <a:spcAft>
                  <a:spcPts val="100"/>
                </a:spcAft>
              </a:pPr>
              <a:r>
                <a:rPr lang="en-US" sz="1400" b="1" dirty="0" smtClean="0">
                  <a:solidFill>
                    <a:srgbClr val="FFFFFF"/>
                  </a:solidFill>
                  <a:latin typeface="Museo Sans For Dell"/>
                </a:rPr>
                <a:t>Cloud</a:t>
              </a:r>
            </a:p>
          </p:txBody>
        </p:sp>
        <p:sp>
          <p:nvSpPr>
            <p:cNvPr id="373" name="Rectangle 372"/>
            <p:cNvSpPr/>
            <p:nvPr/>
          </p:nvSpPr>
          <p:spPr>
            <a:xfrm>
              <a:off x="1493603" y="4406650"/>
              <a:ext cx="3714122" cy="244547"/>
            </a:xfrm>
            <a:prstGeom prst="rect">
              <a:avLst/>
            </a:prstGeom>
            <a:solidFill>
              <a:srgbClr val="09B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4" name="Right Triangle 373"/>
            <p:cNvSpPr/>
            <p:nvPr/>
          </p:nvSpPr>
          <p:spPr>
            <a:xfrm rot="10800000">
              <a:off x="1250513" y="4406109"/>
              <a:ext cx="242297" cy="253120"/>
            </a:xfrm>
            <a:prstGeom prst="rtTriangle">
              <a:avLst/>
            </a:prstGeom>
            <a:solidFill>
              <a:srgbClr val="09B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5" name="Right Triangle 374"/>
            <p:cNvSpPr/>
            <p:nvPr/>
          </p:nvSpPr>
          <p:spPr>
            <a:xfrm>
              <a:off x="6154063" y="4398617"/>
              <a:ext cx="242865" cy="252579"/>
            </a:xfrm>
            <a:prstGeom prst="rtTriangle">
              <a:avLst/>
            </a:prstGeom>
            <a:solidFill>
              <a:srgbClr val="09B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6" name="Rectangle 375"/>
            <p:cNvSpPr/>
            <p:nvPr/>
          </p:nvSpPr>
          <p:spPr>
            <a:xfrm>
              <a:off x="5207457" y="4406649"/>
              <a:ext cx="952134" cy="244548"/>
            </a:xfrm>
            <a:prstGeom prst="rect">
              <a:avLst/>
            </a:prstGeom>
            <a:solidFill>
              <a:srgbClr val="09B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7" name="TextBox 376"/>
            <p:cNvSpPr txBox="1"/>
            <p:nvPr/>
          </p:nvSpPr>
          <p:spPr>
            <a:xfrm>
              <a:off x="4104405" y="4395721"/>
              <a:ext cx="948890" cy="292026"/>
            </a:xfrm>
            <a:prstGeom prst="rect">
              <a:avLst/>
            </a:prstGeom>
            <a:noFill/>
          </p:spPr>
          <p:txBody>
            <a:bodyPr wrap="none" rtlCol="0">
              <a:spAutoFit/>
            </a:bodyPr>
            <a:lstStyle/>
            <a:p>
              <a:pPr>
                <a:lnSpc>
                  <a:spcPct val="90000"/>
                </a:lnSpc>
                <a:spcBef>
                  <a:spcPts val="100"/>
                </a:spcBef>
                <a:spcAft>
                  <a:spcPts val="100"/>
                </a:spcAft>
              </a:pPr>
              <a:r>
                <a:rPr lang="en-US" sz="1400" dirty="0" smtClean="0">
                  <a:solidFill>
                    <a:srgbClr val="FFFFFF"/>
                  </a:solidFill>
                  <a:latin typeface="+mn-lt"/>
                </a:rPr>
                <a:t>Core/Fog</a:t>
              </a:r>
            </a:p>
          </p:txBody>
        </p:sp>
        <p:sp>
          <p:nvSpPr>
            <p:cNvPr id="371" name="TextBox 370"/>
            <p:cNvSpPr txBox="1"/>
            <p:nvPr/>
          </p:nvSpPr>
          <p:spPr>
            <a:xfrm>
              <a:off x="314804" y="4385807"/>
              <a:ext cx="1336491" cy="292026"/>
            </a:xfrm>
            <a:prstGeom prst="rect">
              <a:avLst/>
            </a:prstGeom>
            <a:noFill/>
          </p:spPr>
          <p:txBody>
            <a:bodyPr wrap="none" rtlCol="0">
              <a:spAutoFit/>
            </a:bodyPr>
            <a:lstStyle/>
            <a:p>
              <a:pPr>
                <a:lnSpc>
                  <a:spcPct val="90000"/>
                </a:lnSpc>
                <a:spcBef>
                  <a:spcPts val="100"/>
                </a:spcBef>
                <a:spcAft>
                  <a:spcPts val="100"/>
                </a:spcAft>
              </a:pPr>
              <a:r>
                <a:rPr lang="en-US" sz="1400" dirty="0" smtClean="0">
                  <a:solidFill>
                    <a:srgbClr val="FFFFFF"/>
                  </a:solidFill>
                  <a:latin typeface="+mn-lt"/>
                </a:rPr>
                <a:t>Sensors/Edge</a:t>
              </a:r>
            </a:p>
          </p:txBody>
        </p:sp>
      </p:grpSp>
      <p:sp>
        <p:nvSpPr>
          <p:cNvPr id="8" name="TextBox 7"/>
          <p:cNvSpPr txBox="1"/>
          <p:nvPr/>
        </p:nvSpPr>
        <p:spPr>
          <a:xfrm>
            <a:off x="2457794" y="3147335"/>
            <a:ext cx="1484793" cy="244682"/>
          </a:xfrm>
          <a:prstGeom prst="rect">
            <a:avLst/>
          </a:prstGeom>
          <a:noFill/>
        </p:spPr>
        <p:txBody>
          <a:bodyPr wrap="square" rtlCol="0">
            <a:spAutoFit/>
          </a:bodyPr>
          <a:lstStyle/>
          <a:p>
            <a:pPr>
              <a:lnSpc>
                <a:spcPct val="90000"/>
              </a:lnSpc>
              <a:spcBef>
                <a:spcPts val="600"/>
              </a:spcBef>
              <a:spcAft>
                <a:spcPts val="0"/>
              </a:spcAft>
              <a:buClr>
                <a:schemeClr val="bg1"/>
              </a:buClr>
            </a:pPr>
            <a:r>
              <a:rPr lang="en-SG" sz="1050" dirty="0" smtClean="0">
                <a:solidFill>
                  <a:schemeClr val="tx2"/>
                </a:solidFill>
                <a:latin typeface="+mn-lt"/>
              </a:rPr>
              <a:t>Edge Gateway</a:t>
            </a:r>
            <a:endParaRPr lang="en-US" sz="1050" dirty="0" smtClean="0">
              <a:solidFill>
                <a:schemeClr val="tx2"/>
              </a:solidFill>
              <a:latin typeface="+mn-lt"/>
            </a:endParaRPr>
          </a:p>
        </p:txBody>
      </p:sp>
      <p:pic>
        <p:nvPicPr>
          <p:cNvPr id="1032" name="Picture 8" descr="Image result for fan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824" y="1506940"/>
            <a:ext cx="317036" cy="317036"/>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p:cNvSpPr txBox="1"/>
          <p:nvPr/>
        </p:nvSpPr>
        <p:spPr>
          <a:xfrm>
            <a:off x="8311309" y="945585"/>
            <a:ext cx="738100" cy="620170"/>
          </a:xfrm>
          <a:prstGeom prst="rect">
            <a:avLst/>
          </a:prstGeom>
          <a:noFill/>
        </p:spPr>
        <p:txBody>
          <a:bodyPr wrap="square" rtlCol="0">
            <a:spAutoFit/>
          </a:bodyPr>
          <a:lstStyle/>
          <a:p>
            <a:pPr>
              <a:lnSpc>
                <a:spcPct val="90000"/>
              </a:lnSpc>
              <a:spcBef>
                <a:spcPts val="600"/>
              </a:spcBef>
              <a:spcAft>
                <a:spcPts val="0"/>
              </a:spcAft>
              <a:buClr>
                <a:schemeClr val="bg1"/>
              </a:buClr>
            </a:pPr>
            <a:r>
              <a:rPr lang="en-SG" sz="900" dirty="0" smtClean="0">
                <a:solidFill>
                  <a:schemeClr val="tx2"/>
                </a:solidFill>
              </a:rPr>
              <a:t>PWS</a:t>
            </a:r>
          </a:p>
          <a:p>
            <a:pPr>
              <a:lnSpc>
                <a:spcPct val="90000"/>
              </a:lnSpc>
              <a:spcBef>
                <a:spcPts val="600"/>
              </a:spcBef>
              <a:spcAft>
                <a:spcPts val="0"/>
              </a:spcAft>
              <a:buClr>
                <a:schemeClr val="bg1"/>
              </a:buClr>
            </a:pPr>
            <a:r>
              <a:rPr lang="en-SG" sz="900" dirty="0" smtClean="0">
                <a:solidFill>
                  <a:schemeClr val="tx2"/>
                </a:solidFill>
              </a:rPr>
              <a:t>Azure</a:t>
            </a:r>
          </a:p>
          <a:p>
            <a:pPr>
              <a:lnSpc>
                <a:spcPct val="90000"/>
              </a:lnSpc>
              <a:spcBef>
                <a:spcPts val="600"/>
              </a:spcBef>
              <a:spcAft>
                <a:spcPts val="0"/>
              </a:spcAft>
              <a:buClr>
                <a:schemeClr val="bg1"/>
              </a:buClr>
            </a:pPr>
            <a:r>
              <a:rPr lang="en-SG" sz="900" dirty="0" smtClean="0">
                <a:solidFill>
                  <a:schemeClr val="tx2"/>
                </a:solidFill>
              </a:rPr>
              <a:t>AWS</a:t>
            </a:r>
            <a:endParaRPr lang="en-SG" sz="900" dirty="0" smtClean="0">
              <a:solidFill>
                <a:schemeClr val="tx2"/>
              </a:solidFill>
            </a:endParaRPr>
          </a:p>
        </p:txBody>
      </p:sp>
      <p:sp>
        <p:nvSpPr>
          <p:cNvPr id="221" name="TextBox 220"/>
          <p:cNvSpPr txBox="1"/>
          <p:nvPr/>
        </p:nvSpPr>
        <p:spPr>
          <a:xfrm>
            <a:off x="3813031" y="1654539"/>
            <a:ext cx="1548841" cy="237757"/>
          </a:xfrm>
          <a:prstGeom prst="rect">
            <a:avLst/>
          </a:prstGeom>
          <a:noFill/>
        </p:spPr>
        <p:txBody>
          <a:bodyPr wrap="square" rtlCol="0">
            <a:spAutoFit/>
          </a:bodyPr>
          <a:lstStyle/>
          <a:p>
            <a:pPr>
              <a:lnSpc>
                <a:spcPct val="90000"/>
              </a:lnSpc>
              <a:spcBef>
                <a:spcPts val="600"/>
              </a:spcBef>
              <a:spcAft>
                <a:spcPts val="0"/>
              </a:spcAft>
              <a:buClr>
                <a:schemeClr val="bg1"/>
              </a:buClr>
            </a:pPr>
            <a:r>
              <a:rPr lang="en-SG" sz="1050" dirty="0" smtClean="0">
                <a:solidFill>
                  <a:schemeClr val="tx2"/>
                </a:solidFill>
              </a:rPr>
              <a:t>Pivotal Cloud Foundry</a:t>
            </a:r>
          </a:p>
        </p:txBody>
      </p:sp>
      <p:sp>
        <p:nvSpPr>
          <p:cNvPr id="238" name="TextBox 237"/>
          <p:cNvSpPr txBox="1"/>
          <p:nvPr/>
        </p:nvSpPr>
        <p:spPr>
          <a:xfrm>
            <a:off x="638664" y="864245"/>
            <a:ext cx="1548841" cy="237757"/>
          </a:xfrm>
          <a:prstGeom prst="rect">
            <a:avLst/>
          </a:prstGeom>
          <a:noFill/>
        </p:spPr>
        <p:txBody>
          <a:bodyPr wrap="square" rtlCol="0">
            <a:spAutoFit/>
          </a:bodyPr>
          <a:lstStyle/>
          <a:p>
            <a:pPr>
              <a:lnSpc>
                <a:spcPct val="90000"/>
              </a:lnSpc>
              <a:spcBef>
                <a:spcPts val="600"/>
              </a:spcBef>
              <a:spcAft>
                <a:spcPts val="0"/>
              </a:spcAft>
              <a:buClr>
                <a:schemeClr val="bg1"/>
              </a:buClr>
            </a:pPr>
            <a:r>
              <a:rPr lang="en-SG" sz="1050" dirty="0" smtClean="0">
                <a:solidFill>
                  <a:schemeClr val="tx2"/>
                </a:solidFill>
              </a:rPr>
              <a:t>Weather Web Service</a:t>
            </a:r>
          </a:p>
        </p:txBody>
      </p:sp>
      <p:grpSp>
        <p:nvGrpSpPr>
          <p:cNvPr id="3" name="Group 2"/>
          <p:cNvGrpSpPr/>
          <p:nvPr/>
        </p:nvGrpSpPr>
        <p:grpSpPr>
          <a:xfrm>
            <a:off x="6781800" y="2307136"/>
            <a:ext cx="764981" cy="1179014"/>
            <a:chOff x="6781800" y="2307136"/>
            <a:chExt cx="764981" cy="1179014"/>
          </a:xfrm>
        </p:grpSpPr>
        <p:grpSp>
          <p:nvGrpSpPr>
            <p:cNvPr id="25" name="Group 24"/>
            <p:cNvGrpSpPr/>
            <p:nvPr/>
          </p:nvGrpSpPr>
          <p:grpSpPr>
            <a:xfrm>
              <a:off x="6781800" y="2709462"/>
              <a:ext cx="764981" cy="776688"/>
              <a:chOff x="6023899" y="2364205"/>
              <a:chExt cx="764981" cy="776688"/>
            </a:xfrm>
          </p:grpSpPr>
          <p:sp>
            <p:nvSpPr>
              <p:cNvPr id="306" name="Freeform 16"/>
              <p:cNvSpPr>
                <a:spLocks noEditPoints="1"/>
              </p:cNvSpPr>
              <p:nvPr/>
            </p:nvSpPr>
            <p:spPr bwMode="auto">
              <a:xfrm>
                <a:off x="6023899" y="2493003"/>
                <a:ext cx="361024" cy="103428"/>
              </a:xfrm>
              <a:custGeom>
                <a:avLst/>
                <a:gdLst>
                  <a:gd name="T0" fmla="*/ 600 w 625"/>
                  <a:gd name="T1" fmla="*/ 144 h 178"/>
                  <a:gd name="T2" fmla="*/ 600 w 625"/>
                  <a:gd name="T3" fmla="*/ 144 h 178"/>
                  <a:gd name="T4" fmla="*/ 596 w 625"/>
                  <a:gd name="T5" fmla="*/ 152 h 178"/>
                  <a:gd name="T6" fmla="*/ 590 w 625"/>
                  <a:gd name="T7" fmla="*/ 154 h 178"/>
                  <a:gd name="T8" fmla="*/ 587 w 625"/>
                  <a:gd name="T9" fmla="*/ 153 h 178"/>
                  <a:gd name="T10" fmla="*/ 535 w 625"/>
                  <a:gd name="T11" fmla="*/ 134 h 178"/>
                  <a:gd name="T12" fmla="*/ 529 w 625"/>
                  <a:gd name="T13" fmla="*/ 125 h 178"/>
                  <a:gd name="T14" fmla="*/ 529 w 625"/>
                  <a:gd name="T15" fmla="*/ 53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7 h 178"/>
                  <a:gd name="T28" fmla="*/ 312 w 625"/>
                  <a:gd name="T29" fmla="*/ 137 h 178"/>
                  <a:gd name="T30" fmla="*/ 264 w 625"/>
                  <a:gd name="T31" fmla="*/ 89 h 178"/>
                  <a:gd name="T32" fmla="*/ 312 w 625"/>
                  <a:gd name="T33" fmla="*/ 41 h 178"/>
                  <a:gd name="T34" fmla="*/ 361 w 625"/>
                  <a:gd name="T35" fmla="*/ 89 h 178"/>
                  <a:gd name="T36" fmla="*/ 312 w 625"/>
                  <a:gd name="T37" fmla="*/ 137 h 178"/>
                  <a:gd name="T38" fmla="*/ 96 w 625"/>
                  <a:gd name="T39" fmla="*/ 125 h 178"/>
                  <a:gd name="T40" fmla="*/ 96 w 625"/>
                  <a:gd name="T41" fmla="*/ 125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3 h 178"/>
                  <a:gd name="T62" fmla="*/ 96 w 625"/>
                  <a:gd name="T63" fmla="*/ 125 h 178"/>
                  <a:gd name="T64" fmla="*/ 611 w 625"/>
                  <a:gd name="T65" fmla="*/ 0 h 178"/>
                  <a:gd name="T66" fmla="*/ 611 w 625"/>
                  <a:gd name="T67" fmla="*/ 0 h 178"/>
                  <a:gd name="T68" fmla="*/ 14 w 625"/>
                  <a:gd name="T69" fmla="*/ 0 h 178"/>
                  <a:gd name="T70" fmla="*/ 0 w 625"/>
                  <a:gd name="T71" fmla="*/ 14 h 178"/>
                  <a:gd name="T72" fmla="*/ 0 w 625"/>
                  <a:gd name="T73" fmla="*/ 164 h 178"/>
                  <a:gd name="T74" fmla="*/ 14 w 625"/>
                  <a:gd name="T75" fmla="*/ 178 h 178"/>
                  <a:gd name="T76" fmla="*/ 611 w 625"/>
                  <a:gd name="T77" fmla="*/ 178 h 178"/>
                  <a:gd name="T78" fmla="*/ 625 w 625"/>
                  <a:gd name="T79" fmla="*/ 164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2"/>
                    </a:cubicBezTo>
                    <a:cubicBezTo>
                      <a:pt x="594" y="153"/>
                      <a:pt x="592" y="154"/>
                      <a:pt x="590" y="154"/>
                    </a:cubicBezTo>
                    <a:cubicBezTo>
                      <a:pt x="589" y="154"/>
                      <a:pt x="588" y="154"/>
                      <a:pt x="587" y="153"/>
                    </a:cubicBezTo>
                    <a:lnTo>
                      <a:pt x="535" y="134"/>
                    </a:lnTo>
                    <a:cubicBezTo>
                      <a:pt x="531" y="132"/>
                      <a:pt x="529" y="129"/>
                      <a:pt x="529" y="125"/>
                    </a:cubicBezTo>
                    <a:lnTo>
                      <a:pt x="529" y="53"/>
                    </a:lnTo>
                    <a:cubicBezTo>
                      <a:pt x="529" y="49"/>
                      <a:pt x="531" y="46"/>
                      <a:pt x="535" y="44"/>
                    </a:cubicBezTo>
                    <a:lnTo>
                      <a:pt x="587" y="25"/>
                    </a:lnTo>
                    <a:cubicBezTo>
                      <a:pt x="590" y="23"/>
                      <a:pt x="593" y="24"/>
                      <a:pt x="596" y="26"/>
                    </a:cubicBezTo>
                    <a:cubicBezTo>
                      <a:pt x="599" y="28"/>
                      <a:pt x="600" y="31"/>
                      <a:pt x="600" y="34"/>
                    </a:cubicBezTo>
                    <a:lnTo>
                      <a:pt x="600" y="144"/>
                    </a:lnTo>
                    <a:close/>
                    <a:moveTo>
                      <a:pt x="312" y="137"/>
                    </a:moveTo>
                    <a:lnTo>
                      <a:pt x="312" y="137"/>
                    </a:lnTo>
                    <a:cubicBezTo>
                      <a:pt x="285" y="137"/>
                      <a:pt x="264" y="116"/>
                      <a:pt x="264" y="89"/>
                    </a:cubicBezTo>
                    <a:cubicBezTo>
                      <a:pt x="264" y="62"/>
                      <a:pt x="285" y="41"/>
                      <a:pt x="312" y="41"/>
                    </a:cubicBezTo>
                    <a:cubicBezTo>
                      <a:pt x="339" y="41"/>
                      <a:pt x="361" y="62"/>
                      <a:pt x="361" y="89"/>
                    </a:cubicBezTo>
                    <a:cubicBezTo>
                      <a:pt x="361" y="116"/>
                      <a:pt x="339" y="137"/>
                      <a:pt x="312" y="137"/>
                    </a:cubicBezTo>
                    <a:close/>
                    <a:moveTo>
                      <a:pt x="96" y="125"/>
                    </a:moveTo>
                    <a:lnTo>
                      <a:pt x="96" y="125"/>
                    </a:lnTo>
                    <a:cubicBezTo>
                      <a:pt x="96" y="129"/>
                      <a:pt x="93" y="132"/>
                      <a:pt x="89" y="134"/>
                    </a:cubicBezTo>
                    <a:lnTo>
                      <a:pt x="37" y="153"/>
                    </a:lnTo>
                    <a:cubicBezTo>
                      <a:pt x="36" y="154"/>
                      <a:pt x="35" y="154"/>
                      <a:pt x="34" y="154"/>
                    </a:cubicBezTo>
                    <a:cubicBezTo>
                      <a:pt x="32" y="154"/>
                      <a:pt x="30" y="153"/>
                      <a:pt x="28" y="152"/>
                    </a:cubicBezTo>
                    <a:cubicBezTo>
                      <a:pt x="26" y="151"/>
                      <a:pt x="24" y="148"/>
                      <a:pt x="24" y="144"/>
                    </a:cubicBezTo>
                    <a:lnTo>
                      <a:pt x="24" y="34"/>
                    </a:lnTo>
                    <a:cubicBezTo>
                      <a:pt x="24" y="31"/>
                      <a:pt x="26" y="28"/>
                      <a:pt x="28" y="26"/>
                    </a:cubicBezTo>
                    <a:cubicBezTo>
                      <a:pt x="31" y="24"/>
                      <a:pt x="34" y="23"/>
                      <a:pt x="37" y="25"/>
                    </a:cubicBezTo>
                    <a:lnTo>
                      <a:pt x="89" y="44"/>
                    </a:lnTo>
                    <a:cubicBezTo>
                      <a:pt x="93" y="46"/>
                      <a:pt x="96" y="49"/>
                      <a:pt x="96" y="53"/>
                    </a:cubicBezTo>
                    <a:lnTo>
                      <a:pt x="96" y="125"/>
                    </a:lnTo>
                    <a:close/>
                    <a:moveTo>
                      <a:pt x="611" y="0"/>
                    </a:moveTo>
                    <a:lnTo>
                      <a:pt x="611" y="0"/>
                    </a:lnTo>
                    <a:lnTo>
                      <a:pt x="14" y="0"/>
                    </a:lnTo>
                    <a:cubicBezTo>
                      <a:pt x="6" y="0"/>
                      <a:pt x="0" y="6"/>
                      <a:pt x="0" y="14"/>
                    </a:cubicBezTo>
                    <a:lnTo>
                      <a:pt x="0" y="164"/>
                    </a:lnTo>
                    <a:cubicBezTo>
                      <a:pt x="0" y="172"/>
                      <a:pt x="6" y="178"/>
                      <a:pt x="14" y="178"/>
                    </a:cubicBezTo>
                    <a:lnTo>
                      <a:pt x="611" y="178"/>
                    </a:lnTo>
                    <a:cubicBezTo>
                      <a:pt x="618" y="178"/>
                      <a:pt x="625" y="172"/>
                      <a:pt x="625" y="164"/>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17"/>
              <p:cNvSpPr>
                <a:spLocks noEditPoints="1"/>
              </p:cNvSpPr>
              <p:nvPr/>
            </p:nvSpPr>
            <p:spPr bwMode="auto">
              <a:xfrm>
                <a:off x="6023899" y="2621800"/>
                <a:ext cx="361024" cy="103428"/>
              </a:xfrm>
              <a:custGeom>
                <a:avLst/>
                <a:gdLst>
                  <a:gd name="T0" fmla="*/ 600 w 625"/>
                  <a:gd name="T1" fmla="*/ 144 h 178"/>
                  <a:gd name="T2" fmla="*/ 600 w 625"/>
                  <a:gd name="T3" fmla="*/ 144 h 178"/>
                  <a:gd name="T4" fmla="*/ 596 w 625"/>
                  <a:gd name="T5" fmla="*/ 152 h 178"/>
                  <a:gd name="T6" fmla="*/ 590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2" y="154"/>
                      <a:pt x="590"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8" y="178"/>
                      <a:pt x="625" y="171"/>
                      <a:pt x="625" y="163"/>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18"/>
              <p:cNvSpPr>
                <a:spLocks noEditPoints="1"/>
              </p:cNvSpPr>
              <p:nvPr/>
            </p:nvSpPr>
            <p:spPr bwMode="auto">
              <a:xfrm>
                <a:off x="6023899" y="2364205"/>
                <a:ext cx="361024" cy="103428"/>
              </a:xfrm>
              <a:custGeom>
                <a:avLst/>
                <a:gdLst>
                  <a:gd name="T0" fmla="*/ 600 w 625"/>
                  <a:gd name="T1" fmla="*/ 144 h 177"/>
                  <a:gd name="T2" fmla="*/ 600 w 625"/>
                  <a:gd name="T3" fmla="*/ 144 h 177"/>
                  <a:gd name="T4" fmla="*/ 596 w 625"/>
                  <a:gd name="T5" fmla="*/ 152 h 177"/>
                  <a:gd name="T6" fmla="*/ 590 w 625"/>
                  <a:gd name="T7" fmla="*/ 153 h 177"/>
                  <a:gd name="T8" fmla="*/ 587 w 625"/>
                  <a:gd name="T9" fmla="*/ 153 h 177"/>
                  <a:gd name="T10" fmla="*/ 535 w 625"/>
                  <a:gd name="T11" fmla="*/ 133 h 177"/>
                  <a:gd name="T12" fmla="*/ 529 w 625"/>
                  <a:gd name="T13" fmla="*/ 124 h 177"/>
                  <a:gd name="T14" fmla="*/ 529 w 625"/>
                  <a:gd name="T15" fmla="*/ 53 h 177"/>
                  <a:gd name="T16" fmla="*/ 535 w 625"/>
                  <a:gd name="T17" fmla="*/ 43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8 h 177"/>
                  <a:gd name="T32" fmla="*/ 312 w 625"/>
                  <a:gd name="T33" fmla="*/ 40 h 177"/>
                  <a:gd name="T34" fmla="*/ 361 w 625"/>
                  <a:gd name="T35" fmla="*/ 88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3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3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2" y="153"/>
                      <a:pt x="590" y="153"/>
                    </a:cubicBezTo>
                    <a:cubicBezTo>
                      <a:pt x="589" y="153"/>
                      <a:pt x="588" y="153"/>
                      <a:pt x="587" y="153"/>
                    </a:cubicBezTo>
                    <a:lnTo>
                      <a:pt x="535" y="133"/>
                    </a:lnTo>
                    <a:cubicBezTo>
                      <a:pt x="531" y="132"/>
                      <a:pt x="529" y="128"/>
                      <a:pt x="529" y="124"/>
                    </a:cubicBezTo>
                    <a:lnTo>
                      <a:pt x="529" y="53"/>
                    </a:lnTo>
                    <a:cubicBezTo>
                      <a:pt x="529" y="49"/>
                      <a:pt x="531" y="45"/>
                      <a:pt x="535" y="43"/>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8"/>
                    </a:cubicBezTo>
                    <a:cubicBezTo>
                      <a:pt x="264" y="62"/>
                      <a:pt x="285" y="40"/>
                      <a:pt x="312" y="40"/>
                    </a:cubicBezTo>
                    <a:cubicBezTo>
                      <a:pt x="339" y="40"/>
                      <a:pt x="361" y="62"/>
                      <a:pt x="361" y="88"/>
                    </a:cubicBezTo>
                    <a:cubicBezTo>
                      <a:pt x="361" y="115"/>
                      <a:pt x="339" y="137"/>
                      <a:pt x="312" y="137"/>
                    </a:cubicBezTo>
                    <a:close/>
                    <a:moveTo>
                      <a:pt x="96" y="124"/>
                    </a:moveTo>
                    <a:lnTo>
                      <a:pt x="96" y="124"/>
                    </a:lnTo>
                    <a:cubicBezTo>
                      <a:pt x="96" y="128"/>
                      <a:pt x="93" y="132"/>
                      <a:pt x="89" y="133"/>
                    </a:cubicBezTo>
                    <a:lnTo>
                      <a:pt x="37" y="153"/>
                    </a:lnTo>
                    <a:cubicBezTo>
                      <a:pt x="36" y="153"/>
                      <a:pt x="35" y="153"/>
                      <a:pt x="34" y="153"/>
                    </a:cubicBezTo>
                    <a:cubicBezTo>
                      <a:pt x="32" y="153"/>
                      <a:pt x="30" y="153"/>
                      <a:pt x="28" y="152"/>
                    </a:cubicBezTo>
                    <a:cubicBezTo>
                      <a:pt x="26" y="150"/>
                      <a:pt x="24" y="147"/>
                      <a:pt x="24" y="144"/>
                    </a:cubicBezTo>
                    <a:lnTo>
                      <a:pt x="24" y="33"/>
                    </a:lnTo>
                    <a:cubicBezTo>
                      <a:pt x="24" y="30"/>
                      <a:pt x="26" y="27"/>
                      <a:pt x="28" y="25"/>
                    </a:cubicBezTo>
                    <a:cubicBezTo>
                      <a:pt x="31" y="23"/>
                      <a:pt x="34" y="23"/>
                      <a:pt x="37" y="24"/>
                    </a:cubicBezTo>
                    <a:lnTo>
                      <a:pt x="89" y="43"/>
                    </a:lnTo>
                    <a:cubicBezTo>
                      <a:pt x="93" y="45"/>
                      <a:pt x="96" y="49"/>
                      <a:pt x="96" y="53"/>
                    </a:cubicBezTo>
                    <a:lnTo>
                      <a:pt x="96" y="124"/>
                    </a:lnTo>
                    <a:close/>
                    <a:moveTo>
                      <a:pt x="611" y="0"/>
                    </a:moveTo>
                    <a:lnTo>
                      <a:pt x="611" y="0"/>
                    </a:lnTo>
                    <a:lnTo>
                      <a:pt x="14" y="0"/>
                    </a:lnTo>
                    <a:cubicBezTo>
                      <a:pt x="6" y="0"/>
                      <a:pt x="0" y="7"/>
                      <a:pt x="0" y="14"/>
                    </a:cubicBezTo>
                    <a:lnTo>
                      <a:pt x="0" y="163"/>
                    </a:lnTo>
                    <a:cubicBezTo>
                      <a:pt x="0" y="171"/>
                      <a:pt x="6" y="177"/>
                      <a:pt x="14" y="177"/>
                    </a:cubicBezTo>
                    <a:lnTo>
                      <a:pt x="611" y="177"/>
                    </a:lnTo>
                    <a:cubicBezTo>
                      <a:pt x="618" y="177"/>
                      <a:pt x="625" y="171"/>
                      <a:pt x="625" y="163"/>
                    </a:cubicBezTo>
                    <a:lnTo>
                      <a:pt x="625" y="14"/>
                    </a:lnTo>
                    <a:cubicBezTo>
                      <a:pt x="625" y="7"/>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19"/>
              <p:cNvSpPr>
                <a:spLocks noEditPoints="1"/>
              </p:cNvSpPr>
              <p:nvPr/>
            </p:nvSpPr>
            <p:spPr bwMode="auto">
              <a:xfrm>
                <a:off x="6427856" y="2493003"/>
                <a:ext cx="361024" cy="103428"/>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5 h 178"/>
                  <a:gd name="T14" fmla="*/ 529 w 625"/>
                  <a:gd name="T15" fmla="*/ 53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7 h 178"/>
                  <a:gd name="T28" fmla="*/ 312 w 625"/>
                  <a:gd name="T29" fmla="*/ 137 h 178"/>
                  <a:gd name="T30" fmla="*/ 264 w 625"/>
                  <a:gd name="T31" fmla="*/ 89 h 178"/>
                  <a:gd name="T32" fmla="*/ 312 w 625"/>
                  <a:gd name="T33" fmla="*/ 41 h 178"/>
                  <a:gd name="T34" fmla="*/ 361 w 625"/>
                  <a:gd name="T35" fmla="*/ 89 h 178"/>
                  <a:gd name="T36" fmla="*/ 312 w 625"/>
                  <a:gd name="T37" fmla="*/ 137 h 178"/>
                  <a:gd name="T38" fmla="*/ 96 w 625"/>
                  <a:gd name="T39" fmla="*/ 125 h 178"/>
                  <a:gd name="T40" fmla="*/ 96 w 625"/>
                  <a:gd name="T41" fmla="*/ 125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3 h 178"/>
                  <a:gd name="T62" fmla="*/ 96 w 625"/>
                  <a:gd name="T63" fmla="*/ 125 h 178"/>
                  <a:gd name="T64" fmla="*/ 611 w 625"/>
                  <a:gd name="T65" fmla="*/ 0 h 178"/>
                  <a:gd name="T66" fmla="*/ 611 w 625"/>
                  <a:gd name="T67" fmla="*/ 0 h 178"/>
                  <a:gd name="T68" fmla="*/ 14 w 625"/>
                  <a:gd name="T69" fmla="*/ 0 h 178"/>
                  <a:gd name="T70" fmla="*/ 0 w 625"/>
                  <a:gd name="T71" fmla="*/ 14 h 178"/>
                  <a:gd name="T72" fmla="*/ 0 w 625"/>
                  <a:gd name="T73" fmla="*/ 164 h 178"/>
                  <a:gd name="T74" fmla="*/ 14 w 625"/>
                  <a:gd name="T75" fmla="*/ 178 h 178"/>
                  <a:gd name="T76" fmla="*/ 611 w 625"/>
                  <a:gd name="T77" fmla="*/ 178 h 178"/>
                  <a:gd name="T78" fmla="*/ 625 w 625"/>
                  <a:gd name="T79" fmla="*/ 164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2"/>
                    </a:cubicBezTo>
                    <a:cubicBezTo>
                      <a:pt x="594" y="153"/>
                      <a:pt x="593" y="154"/>
                      <a:pt x="591" y="154"/>
                    </a:cubicBezTo>
                    <a:cubicBezTo>
                      <a:pt x="589" y="154"/>
                      <a:pt x="588" y="154"/>
                      <a:pt x="587" y="153"/>
                    </a:cubicBezTo>
                    <a:lnTo>
                      <a:pt x="535" y="134"/>
                    </a:lnTo>
                    <a:cubicBezTo>
                      <a:pt x="531" y="132"/>
                      <a:pt x="529" y="129"/>
                      <a:pt x="529" y="125"/>
                    </a:cubicBezTo>
                    <a:lnTo>
                      <a:pt x="529" y="53"/>
                    </a:lnTo>
                    <a:cubicBezTo>
                      <a:pt x="529" y="49"/>
                      <a:pt x="531" y="46"/>
                      <a:pt x="535" y="44"/>
                    </a:cubicBezTo>
                    <a:lnTo>
                      <a:pt x="587" y="25"/>
                    </a:lnTo>
                    <a:cubicBezTo>
                      <a:pt x="590" y="23"/>
                      <a:pt x="593" y="24"/>
                      <a:pt x="596" y="26"/>
                    </a:cubicBezTo>
                    <a:cubicBezTo>
                      <a:pt x="599" y="28"/>
                      <a:pt x="600" y="31"/>
                      <a:pt x="600" y="34"/>
                    </a:cubicBezTo>
                    <a:lnTo>
                      <a:pt x="600" y="144"/>
                    </a:lnTo>
                    <a:close/>
                    <a:moveTo>
                      <a:pt x="312" y="137"/>
                    </a:moveTo>
                    <a:lnTo>
                      <a:pt x="312" y="137"/>
                    </a:lnTo>
                    <a:cubicBezTo>
                      <a:pt x="285" y="137"/>
                      <a:pt x="264" y="116"/>
                      <a:pt x="264" y="89"/>
                    </a:cubicBezTo>
                    <a:cubicBezTo>
                      <a:pt x="264" y="62"/>
                      <a:pt x="285" y="41"/>
                      <a:pt x="312" y="41"/>
                    </a:cubicBezTo>
                    <a:cubicBezTo>
                      <a:pt x="339" y="41"/>
                      <a:pt x="361" y="62"/>
                      <a:pt x="361" y="89"/>
                    </a:cubicBezTo>
                    <a:cubicBezTo>
                      <a:pt x="361" y="116"/>
                      <a:pt x="339" y="137"/>
                      <a:pt x="312" y="137"/>
                    </a:cubicBezTo>
                    <a:close/>
                    <a:moveTo>
                      <a:pt x="96" y="125"/>
                    </a:moveTo>
                    <a:lnTo>
                      <a:pt x="96" y="125"/>
                    </a:lnTo>
                    <a:cubicBezTo>
                      <a:pt x="96" y="129"/>
                      <a:pt x="93" y="132"/>
                      <a:pt x="89" y="134"/>
                    </a:cubicBezTo>
                    <a:lnTo>
                      <a:pt x="37" y="153"/>
                    </a:lnTo>
                    <a:cubicBezTo>
                      <a:pt x="36" y="154"/>
                      <a:pt x="35" y="154"/>
                      <a:pt x="34" y="154"/>
                    </a:cubicBezTo>
                    <a:cubicBezTo>
                      <a:pt x="32" y="154"/>
                      <a:pt x="30" y="153"/>
                      <a:pt x="28" y="152"/>
                    </a:cubicBezTo>
                    <a:cubicBezTo>
                      <a:pt x="26" y="151"/>
                      <a:pt x="24" y="148"/>
                      <a:pt x="24" y="144"/>
                    </a:cubicBezTo>
                    <a:lnTo>
                      <a:pt x="24" y="34"/>
                    </a:lnTo>
                    <a:cubicBezTo>
                      <a:pt x="24" y="31"/>
                      <a:pt x="26" y="28"/>
                      <a:pt x="28" y="26"/>
                    </a:cubicBezTo>
                    <a:cubicBezTo>
                      <a:pt x="31" y="24"/>
                      <a:pt x="34" y="23"/>
                      <a:pt x="37" y="25"/>
                    </a:cubicBezTo>
                    <a:lnTo>
                      <a:pt x="89" y="44"/>
                    </a:lnTo>
                    <a:cubicBezTo>
                      <a:pt x="93" y="46"/>
                      <a:pt x="96" y="49"/>
                      <a:pt x="96" y="53"/>
                    </a:cubicBezTo>
                    <a:lnTo>
                      <a:pt x="96" y="125"/>
                    </a:lnTo>
                    <a:close/>
                    <a:moveTo>
                      <a:pt x="611" y="0"/>
                    </a:moveTo>
                    <a:lnTo>
                      <a:pt x="611" y="0"/>
                    </a:lnTo>
                    <a:lnTo>
                      <a:pt x="14" y="0"/>
                    </a:lnTo>
                    <a:cubicBezTo>
                      <a:pt x="6" y="0"/>
                      <a:pt x="0" y="6"/>
                      <a:pt x="0" y="14"/>
                    </a:cubicBezTo>
                    <a:lnTo>
                      <a:pt x="0" y="164"/>
                    </a:lnTo>
                    <a:cubicBezTo>
                      <a:pt x="0" y="172"/>
                      <a:pt x="6" y="178"/>
                      <a:pt x="14" y="178"/>
                    </a:cubicBezTo>
                    <a:lnTo>
                      <a:pt x="611" y="178"/>
                    </a:lnTo>
                    <a:cubicBezTo>
                      <a:pt x="619" y="178"/>
                      <a:pt x="625" y="172"/>
                      <a:pt x="625" y="164"/>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Freeform 20"/>
              <p:cNvSpPr>
                <a:spLocks noEditPoints="1"/>
              </p:cNvSpPr>
              <p:nvPr/>
            </p:nvSpPr>
            <p:spPr bwMode="auto">
              <a:xfrm>
                <a:off x="6427856" y="2621800"/>
                <a:ext cx="361024" cy="103428"/>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21"/>
              <p:cNvSpPr>
                <a:spLocks noEditPoints="1"/>
              </p:cNvSpPr>
              <p:nvPr/>
            </p:nvSpPr>
            <p:spPr bwMode="auto">
              <a:xfrm>
                <a:off x="6427856" y="2364205"/>
                <a:ext cx="361024" cy="103428"/>
              </a:xfrm>
              <a:custGeom>
                <a:avLst/>
                <a:gdLst>
                  <a:gd name="T0" fmla="*/ 600 w 625"/>
                  <a:gd name="T1" fmla="*/ 144 h 177"/>
                  <a:gd name="T2" fmla="*/ 600 w 625"/>
                  <a:gd name="T3" fmla="*/ 144 h 177"/>
                  <a:gd name="T4" fmla="*/ 596 w 625"/>
                  <a:gd name="T5" fmla="*/ 152 h 177"/>
                  <a:gd name="T6" fmla="*/ 591 w 625"/>
                  <a:gd name="T7" fmla="*/ 153 h 177"/>
                  <a:gd name="T8" fmla="*/ 587 w 625"/>
                  <a:gd name="T9" fmla="*/ 153 h 177"/>
                  <a:gd name="T10" fmla="*/ 535 w 625"/>
                  <a:gd name="T11" fmla="*/ 133 h 177"/>
                  <a:gd name="T12" fmla="*/ 529 w 625"/>
                  <a:gd name="T13" fmla="*/ 124 h 177"/>
                  <a:gd name="T14" fmla="*/ 529 w 625"/>
                  <a:gd name="T15" fmla="*/ 53 h 177"/>
                  <a:gd name="T16" fmla="*/ 535 w 625"/>
                  <a:gd name="T17" fmla="*/ 43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8 h 177"/>
                  <a:gd name="T32" fmla="*/ 312 w 625"/>
                  <a:gd name="T33" fmla="*/ 40 h 177"/>
                  <a:gd name="T34" fmla="*/ 361 w 625"/>
                  <a:gd name="T35" fmla="*/ 88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3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3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3"/>
                      <a:pt x="591" y="153"/>
                    </a:cubicBezTo>
                    <a:cubicBezTo>
                      <a:pt x="589" y="153"/>
                      <a:pt x="588" y="153"/>
                      <a:pt x="587" y="153"/>
                    </a:cubicBezTo>
                    <a:lnTo>
                      <a:pt x="535" y="133"/>
                    </a:lnTo>
                    <a:cubicBezTo>
                      <a:pt x="531" y="132"/>
                      <a:pt x="529" y="128"/>
                      <a:pt x="529" y="124"/>
                    </a:cubicBezTo>
                    <a:lnTo>
                      <a:pt x="529" y="53"/>
                    </a:lnTo>
                    <a:cubicBezTo>
                      <a:pt x="529" y="49"/>
                      <a:pt x="531" y="45"/>
                      <a:pt x="535" y="43"/>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8"/>
                    </a:cubicBezTo>
                    <a:cubicBezTo>
                      <a:pt x="264" y="62"/>
                      <a:pt x="285" y="40"/>
                      <a:pt x="312" y="40"/>
                    </a:cubicBezTo>
                    <a:cubicBezTo>
                      <a:pt x="339" y="40"/>
                      <a:pt x="361" y="62"/>
                      <a:pt x="361" y="88"/>
                    </a:cubicBezTo>
                    <a:cubicBezTo>
                      <a:pt x="361" y="115"/>
                      <a:pt x="339" y="137"/>
                      <a:pt x="312" y="137"/>
                    </a:cubicBezTo>
                    <a:close/>
                    <a:moveTo>
                      <a:pt x="96" y="124"/>
                    </a:moveTo>
                    <a:lnTo>
                      <a:pt x="96" y="124"/>
                    </a:lnTo>
                    <a:cubicBezTo>
                      <a:pt x="96" y="128"/>
                      <a:pt x="93" y="132"/>
                      <a:pt x="89" y="133"/>
                    </a:cubicBezTo>
                    <a:lnTo>
                      <a:pt x="37" y="153"/>
                    </a:lnTo>
                    <a:cubicBezTo>
                      <a:pt x="36" y="153"/>
                      <a:pt x="35" y="153"/>
                      <a:pt x="34" y="153"/>
                    </a:cubicBezTo>
                    <a:cubicBezTo>
                      <a:pt x="32" y="153"/>
                      <a:pt x="30" y="153"/>
                      <a:pt x="28" y="152"/>
                    </a:cubicBezTo>
                    <a:cubicBezTo>
                      <a:pt x="26" y="150"/>
                      <a:pt x="24" y="147"/>
                      <a:pt x="24" y="144"/>
                    </a:cubicBezTo>
                    <a:lnTo>
                      <a:pt x="24" y="33"/>
                    </a:lnTo>
                    <a:cubicBezTo>
                      <a:pt x="24" y="30"/>
                      <a:pt x="26" y="27"/>
                      <a:pt x="28" y="25"/>
                    </a:cubicBezTo>
                    <a:cubicBezTo>
                      <a:pt x="31" y="23"/>
                      <a:pt x="34" y="23"/>
                      <a:pt x="37" y="24"/>
                    </a:cubicBezTo>
                    <a:lnTo>
                      <a:pt x="89" y="43"/>
                    </a:lnTo>
                    <a:cubicBezTo>
                      <a:pt x="93" y="45"/>
                      <a:pt x="96" y="49"/>
                      <a:pt x="96" y="53"/>
                    </a:cubicBezTo>
                    <a:lnTo>
                      <a:pt x="96" y="124"/>
                    </a:lnTo>
                    <a:close/>
                    <a:moveTo>
                      <a:pt x="611" y="0"/>
                    </a:moveTo>
                    <a:lnTo>
                      <a:pt x="611" y="0"/>
                    </a:lnTo>
                    <a:lnTo>
                      <a:pt x="14" y="0"/>
                    </a:lnTo>
                    <a:cubicBezTo>
                      <a:pt x="6" y="0"/>
                      <a:pt x="0" y="7"/>
                      <a:pt x="0" y="14"/>
                    </a:cubicBezTo>
                    <a:lnTo>
                      <a:pt x="0" y="163"/>
                    </a:lnTo>
                    <a:cubicBezTo>
                      <a:pt x="0" y="171"/>
                      <a:pt x="6" y="177"/>
                      <a:pt x="14" y="177"/>
                    </a:cubicBezTo>
                    <a:lnTo>
                      <a:pt x="611" y="177"/>
                    </a:lnTo>
                    <a:cubicBezTo>
                      <a:pt x="619" y="177"/>
                      <a:pt x="625" y="171"/>
                      <a:pt x="625" y="163"/>
                    </a:cubicBezTo>
                    <a:lnTo>
                      <a:pt x="625" y="14"/>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22"/>
              <p:cNvSpPr>
                <a:spLocks noEditPoints="1"/>
              </p:cNvSpPr>
              <p:nvPr/>
            </p:nvSpPr>
            <p:spPr bwMode="auto">
              <a:xfrm>
                <a:off x="6023899" y="2910619"/>
                <a:ext cx="361024" cy="101477"/>
              </a:xfrm>
              <a:custGeom>
                <a:avLst/>
                <a:gdLst>
                  <a:gd name="T0" fmla="*/ 600 w 625"/>
                  <a:gd name="T1" fmla="*/ 144 h 177"/>
                  <a:gd name="T2" fmla="*/ 600 w 625"/>
                  <a:gd name="T3" fmla="*/ 144 h 177"/>
                  <a:gd name="T4" fmla="*/ 596 w 625"/>
                  <a:gd name="T5" fmla="*/ 152 h 177"/>
                  <a:gd name="T6" fmla="*/ 590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2" y="154"/>
                      <a:pt x="590"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8" y="177"/>
                      <a:pt x="625" y="171"/>
                      <a:pt x="625" y="163"/>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23"/>
              <p:cNvSpPr>
                <a:spLocks noEditPoints="1"/>
              </p:cNvSpPr>
              <p:nvPr/>
            </p:nvSpPr>
            <p:spPr bwMode="auto">
              <a:xfrm>
                <a:off x="6023899" y="3039416"/>
                <a:ext cx="361024" cy="101477"/>
              </a:xfrm>
              <a:custGeom>
                <a:avLst/>
                <a:gdLst>
                  <a:gd name="T0" fmla="*/ 600 w 625"/>
                  <a:gd name="T1" fmla="*/ 144 h 178"/>
                  <a:gd name="T2" fmla="*/ 600 w 625"/>
                  <a:gd name="T3" fmla="*/ 144 h 178"/>
                  <a:gd name="T4" fmla="*/ 596 w 625"/>
                  <a:gd name="T5" fmla="*/ 153 h 178"/>
                  <a:gd name="T6" fmla="*/ 590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2" y="154"/>
                      <a:pt x="590"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8" y="178"/>
                      <a:pt x="625" y="172"/>
                      <a:pt x="625" y="164"/>
                    </a:cubicBezTo>
                    <a:lnTo>
                      <a:pt x="625" y="15"/>
                    </a:lnTo>
                    <a:cubicBezTo>
                      <a:pt x="625" y="7"/>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24"/>
              <p:cNvSpPr>
                <a:spLocks noEditPoints="1"/>
              </p:cNvSpPr>
              <p:nvPr/>
            </p:nvSpPr>
            <p:spPr bwMode="auto">
              <a:xfrm>
                <a:off x="6023899" y="2781821"/>
                <a:ext cx="361024" cy="103428"/>
              </a:xfrm>
              <a:custGeom>
                <a:avLst/>
                <a:gdLst>
                  <a:gd name="T0" fmla="*/ 600 w 625"/>
                  <a:gd name="T1" fmla="*/ 144 h 178"/>
                  <a:gd name="T2" fmla="*/ 600 w 625"/>
                  <a:gd name="T3" fmla="*/ 144 h 178"/>
                  <a:gd name="T4" fmla="*/ 596 w 625"/>
                  <a:gd name="T5" fmla="*/ 152 h 178"/>
                  <a:gd name="T6" fmla="*/ 590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2" y="154"/>
                      <a:pt x="590"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8" y="178"/>
                      <a:pt x="625" y="171"/>
                      <a:pt x="625" y="163"/>
                    </a:cubicBezTo>
                    <a:lnTo>
                      <a:pt x="625" y="14"/>
                    </a:lnTo>
                    <a:cubicBezTo>
                      <a:pt x="625" y="6"/>
                      <a:pt x="618"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25"/>
              <p:cNvSpPr>
                <a:spLocks noEditPoints="1"/>
              </p:cNvSpPr>
              <p:nvPr/>
            </p:nvSpPr>
            <p:spPr bwMode="auto">
              <a:xfrm>
                <a:off x="6427856" y="2910619"/>
                <a:ext cx="361024" cy="101477"/>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26"/>
              <p:cNvSpPr>
                <a:spLocks noEditPoints="1"/>
              </p:cNvSpPr>
              <p:nvPr/>
            </p:nvSpPr>
            <p:spPr bwMode="auto">
              <a:xfrm>
                <a:off x="6427856" y="3039416"/>
                <a:ext cx="361024" cy="101477"/>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27"/>
              <p:cNvSpPr>
                <a:spLocks noEditPoints="1"/>
              </p:cNvSpPr>
              <p:nvPr/>
            </p:nvSpPr>
            <p:spPr bwMode="auto">
              <a:xfrm>
                <a:off x="6427856" y="2781821"/>
                <a:ext cx="361024" cy="103428"/>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240" name="Picture 4" descr="Image result for tensorflow"/>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9578" y="2307136"/>
              <a:ext cx="440469" cy="36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534802" y="3958098"/>
            <a:ext cx="233080" cy="204131"/>
            <a:chOff x="3429500" y="3739066"/>
            <a:chExt cx="233080" cy="204131"/>
          </a:xfrm>
        </p:grpSpPr>
        <p:pic>
          <p:nvPicPr>
            <p:cNvPr id="242" name="Picture 2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05353" y="3826657"/>
              <a:ext cx="116540" cy="116540"/>
            </a:xfrm>
            <a:prstGeom prst="rect">
              <a:avLst/>
            </a:prstGeom>
          </p:spPr>
        </p:pic>
        <p:pic>
          <p:nvPicPr>
            <p:cNvPr id="244" name="Picture 2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29500" y="3739066"/>
              <a:ext cx="116540" cy="116540"/>
            </a:xfrm>
            <a:prstGeom prst="rect">
              <a:avLst/>
            </a:prstGeom>
          </p:spPr>
        </p:pic>
        <p:pic>
          <p:nvPicPr>
            <p:cNvPr id="245" name="Picture 2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46040" y="3739066"/>
              <a:ext cx="116540" cy="116540"/>
            </a:xfrm>
            <a:prstGeom prst="rect">
              <a:avLst/>
            </a:prstGeom>
          </p:spPr>
        </p:pic>
      </p:grpSp>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6320" y="2997518"/>
            <a:ext cx="285832" cy="285832"/>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1383" y="3422077"/>
            <a:ext cx="375756" cy="375756"/>
          </a:xfrm>
          <a:prstGeom prst="rect">
            <a:avLst/>
          </a:prstGeom>
        </p:spPr>
      </p:pic>
      <p:grpSp>
        <p:nvGrpSpPr>
          <p:cNvPr id="246" name="Group 245"/>
          <p:cNvGrpSpPr/>
          <p:nvPr/>
        </p:nvGrpSpPr>
        <p:grpSpPr>
          <a:xfrm flipV="1">
            <a:off x="3191739" y="2157976"/>
            <a:ext cx="997483" cy="727546"/>
            <a:chOff x="1166513" y="1861471"/>
            <a:chExt cx="1387980" cy="593459"/>
          </a:xfrm>
        </p:grpSpPr>
        <p:cxnSp>
          <p:nvCxnSpPr>
            <p:cNvPr id="250" name="Straight Connector 249"/>
            <p:cNvCxnSpPr/>
            <p:nvPr/>
          </p:nvCxnSpPr>
          <p:spPr>
            <a:xfrm>
              <a:off x="1727499" y="1878169"/>
              <a:ext cx="382863" cy="561499"/>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2128206" y="2454904"/>
              <a:ext cx="426287" cy="0"/>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1166513" y="1864932"/>
              <a:ext cx="560985"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2114215" y="2454930"/>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1727498" y="1861471"/>
              <a:ext cx="57536" cy="96878"/>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pic>
        <p:nvPicPr>
          <p:cNvPr id="378" name="Picture 377"/>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847235" y="1817968"/>
            <a:ext cx="620365" cy="432614"/>
          </a:xfrm>
          <a:prstGeom prst="rect">
            <a:avLst/>
          </a:prstGeom>
        </p:spPr>
      </p:pic>
      <p:grpSp>
        <p:nvGrpSpPr>
          <p:cNvPr id="379" name="Group 378"/>
          <p:cNvGrpSpPr/>
          <p:nvPr/>
        </p:nvGrpSpPr>
        <p:grpSpPr>
          <a:xfrm flipH="1" flipV="1">
            <a:off x="4771900" y="2283875"/>
            <a:ext cx="934513" cy="2018639"/>
            <a:chOff x="1166513" y="1861471"/>
            <a:chExt cx="1387980" cy="593459"/>
          </a:xfrm>
        </p:grpSpPr>
        <p:cxnSp>
          <p:nvCxnSpPr>
            <p:cNvPr id="380" name="Straight Connector 379"/>
            <p:cNvCxnSpPr/>
            <p:nvPr/>
          </p:nvCxnSpPr>
          <p:spPr>
            <a:xfrm>
              <a:off x="1727499" y="1878169"/>
              <a:ext cx="382863" cy="561499"/>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2128206" y="2454904"/>
              <a:ext cx="426287" cy="0"/>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1166513" y="1864932"/>
              <a:ext cx="560985"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2114215" y="2454930"/>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1727498" y="1861471"/>
              <a:ext cx="57536" cy="96878"/>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flipH="1" flipV="1">
            <a:off x="4794961" y="2157975"/>
            <a:ext cx="1941507" cy="951145"/>
            <a:chOff x="1166513" y="1861471"/>
            <a:chExt cx="1387980" cy="593459"/>
          </a:xfrm>
        </p:grpSpPr>
        <p:cxnSp>
          <p:nvCxnSpPr>
            <p:cNvPr id="390" name="Straight Connector 389"/>
            <p:cNvCxnSpPr/>
            <p:nvPr/>
          </p:nvCxnSpPr>
          <p:spPr>
            <a:xfrm>
              <a:off x="1727499" y="1878169"/>
              <a:ext cx="382863" cy="561499"/>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128206" y="2454904"/>
              <a:ext cx="426287" cy="0"/>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1166513" y="1864932"/>
              <a:ext cx="560985"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2114215" y="2454930"/>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1727498" y="1861471"/>
              <a:ext cx="57536" cy="96878"/>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395" name="Group 394"/>
          <p:cNvGrpSpPr/>
          <p:nvPr/>
        </p:nvGrpSpPr>
        <p:grpSpPr>
          <a:xfrm flipH="1">
            <a:off x="4791953" y="1343858"/>
            <a:ext cx="2761310" cy="577415"/>
            <a:chOff x="1166513" y="1861471"/>
            <a:chExt cx="1387980" cy="593459"/>
          </a:xfrm>
        </p:grpSpPr>
        <p:cxnSp>
          <p:nvCxnSpPr>
            <p:cNvPr id="396" name="Straight Connector 395"/>
            <p:cNvCxnSpPr/>
            <p:nvPr/>
          </p:nvCxnSpPr>
          <p:spPr>
            <a:xfrm>
              <a:off x="1727499" y="1878169"/>
              <a:ext cx="382863" cy="561499"/>
            </a:xfrm>
            <a:prstGeom prst="line">
              <a:avLst/>
            </a:prstGeom>
            <a:ln w="38100" cap="rnd"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2128206" y="2454904"/>
              <a:ext cx="426287" cy="0"/>
            </a:xfrm>
            <a:prstGeom prst="line">
              <a:avLst/>
            </a:prstGeom>
            <a:ln w="38100" cap="rnd"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1166513" y="1864932"/>
              <a:ext cx="560985" cy="0"/>
            </a:xfrm>
            <a:prstGeom prst="line">
              <a:avLst/>
            </a:prstGeom>
            <a:ln w="38100" cap="rnd" cmpd="sng">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2114215" y="2454930"/>
              <a:ext cx="72429" cy="0"/>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1727498" y="1861471"/>
              <a:ext cx="57536" cy="96878"/>
            </a:xfrm>
            <a:prstGeom prst="line">
              <a:avLst/>
            </a:prstGeom>
            <a:ln w="38100" cap="rnd"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5715000" y="3871991"/>
            <a:ext cx="1216666" cy="560904"/>
            <a:chOff x="6324600" y="3915846"/>
            <a:chExt cx="1216666" cy="560904"/>
          </a:xfrm>
        </p:grpSpPr>
        <p:grpSp>
          <p:nvGrpSpPr>
            <p:cNvPr id="385" name="Group 384"/>
            <p:cNvGrpSpPr/>
            <p:nvPr/>
          </p:nvGrpSpPr>
          <p:grpSpPr>
            <a:xfrm>
              <a:off x="6324600" y="4227859"/>
              <a:ext cx="1216666" cy="248891"/>
              <a:chOff x="5870121" y="4040275"/>
              <a:chExt cx="1257301" cy="697808"/>
            </a:xfrm>
          </p:grpSpPr>
          <p:sp>
            <p:nvSpPr>
              <p:cNvPr id="386" name="Rounded Rectangle 385"/>
              <p:cNvSpPr/>
              <p:nvPr/>
            </p:nvSpPr>
            <p:spPr>
              <a:xfrm>
                <a:off x="5870121" y="4040275"/>
                <a:ext cx="1257300" cy="697808"/>
              </a:xfrm>
              <a:prstGeom prst="roundRect">
                <a:avLst/>
              </a:prstGeom>
              <a:solidFill>
                <a:schemeClr val="bg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87" name="TextBox 386"/>
              <p:cNvSpPr txBox="1"/>
              <p:nvPr/>
            </p:nvSpPr>
            <p:spPr>
              <a:xfrm>
                <a:off x="5960920" y="4053052"/>
                <a:ext cx="1166502" cy="524844"/>
              </a:xfrm>
              <a:prstGeom prst="rect">
                <a:avLst/>
              </a:prstGeom>
              <a:noFill/>
            </p:spPr>
            <p:txBody>
              <a:bodyPr wrap="square" rtlCol="0">
                <a:spAutoFit/>
              </a:bodyPr>
              <a:lstStyle/>
              <a:p>
                <a:pPr>
                  <a:lnSpc>
                    <a:spcPct val="90000"/>
                  </a:lnSpc>
                  <a:spcBef>
                    <a:spcPts val="600"/>
                  </a:spcBef>
                  <a:spcAft>
                    <a:spcPts val="0"/>
                  </a:spcAft>
                  <a:buClr>
                    <a:schemeClr val="bg1"/>
                  </a:buClr>
                </a:pPr>
                <a:r>
                  <a:rPr lang="en-SG" sz="900" dirty="0" err="1" smtClean="0">
                    <a:solidFill>
                      <a:schemeClr val="bg2"/>
                    </a:solidFill>
                    <a:latin typeface="+mn-lt"/>
                  </a:rPr>
                  <a:t>Isilon</a:t>
                </a:r>
                <a:r>
                  <a:rPr lang="en-SG" sz="900" dirty="0" smtClean="0">
                    <a:solidFill>
                      <a:schemeClr val="bg2"/>
                    </a:solidFill>
                    <a:latin typeface="+mn-lt"/>
                  </a:rPr>
                  <a:t> Data Lake</a:t>
                </a:r>
                <a:endParaRPr lang="en-US" sz="900" dirty="0" smtClean="0">
                  <a:solidFill>
                    <a:schemeClr val="bg2"/>
                  </a:solidFill>
                  <a:latin typeface="+mn-lt"/>
                </a:endParaRPr>
              </a:p>
            </p:txBody>
          </p:sp>
        </p:grpSp>
        <p:pic>
          <p:nvPicPr>
            <p:cNvPr id="137" name="Picture 4" descr="Image result for hive"/>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694199" y="3915846"/>
              <a:ext cx="368968" cy="2929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Image result for redis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6855" y="1289989"/>
            <a:ext cx="433435" cy="365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ysql"/>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04462" y="1319954"/>
            <a:ext cx="630686" cy="32638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586004" y="2415934"/>
            <a:ext cx="906956" cy="308216"/>
            <a:chOff x="2586004" y="2355816"/>
            <a:chExt cx="906956" cy="308216"/>
          </a:xfrm>
        </p:grpSpPr>
        <p:sp>
          <p:nvSpPr>
            <p:cNvPr id="142" name="Freeform 5"/>
            <p:cNvSpPr>
              <a:spLocks/>
            </p:cNvSpPr>
            <p:nvPr/>
          </p:nvSpPr>
          <p:spPr bwMode="auto">
            <a:xfrm>
              <a:off x="2586004" y="2355816"/>
              <a:ext cx="795508" cy="286446"/>
            </a:xfrm>
            <a:custGeom>
              <a:avLst/>
              <a:gdLst>
                <a:gd name="T0" fmla="*/ 1575 w 1575"/>
                <a:gd name="T1" fmla="*/ 643 h 950"/>
                <a:gd name="T2" fmla="*/ 1575 w 1575"/>
                <a:gd name="T3" fmla="*/ 643 h 950"/>
                <a:gd name="T4" fmla="*/ 1382 w 1575"/>
                <a:gd name="T5" fmla="*/ 359 h 950"/>
                <a:gd name="T6" fmla="*/ 1012 w 1575"/>
                <a:gd name="T7" fmla="*/ 0 h 950"/>
                <a:gd name="T8" fmla="*/ 646 w 1575"/>
                <a:gd name="T9" fmla="*/ 324 h 950"/>
                <a:gd name="T10" fmla="*/ 535 w 1575"/>
                <a:gd name="T11" fmla="*/ 293 h 950"/>
                <a:gd name="T12" fmla="*/ 326 w 1575"/>
                <a:gd name="T13" fmla="*/ 501 h 950"/>
                <a:gd name="T14" fmla="*/ 328 w 1575"/>
                <a:gd name="T15" fmla="*/ 527 h 950"/>
                <a:gd name="T16" fmla="*/ 224 w 1575"/>
                <a:gd name="T17" fmla="*/ 501 h 950"/>
                <a:gd name="T18" fmla="*/ 0 w 1575"/>
                <a:gd name="T19" fmla="*/ 726 h 950"/>
                <a:gd name="T20" fmla="*/ 191 w 1575"/>
                <a:gd name="T21" fmla="*/ 947 h 950"/>
                <a:gd name="T22" fmla="*/ 217 w 1575"/>
                <a:gd name="T23" fmla="*/ 950 h 950"/>
                <a:gd name="T24" fmla="*/ 1276 w 1575"/>
                <a:gd name="T25" fmla="*/ 950 h 950"/>
                <a:gd name="T26" fmla="*/ 1316 w 1575"/>
                <a:gd name="T27" fmla="*/ 947 h 950"/>
                <a:gd name="T28" fmla="*/ 1575 w 1575"/>
                <a:gd name="T29" fmla="*/ 64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950">
                  <a:moveTo>
                    <a:pt x="1575" y="643"/>
                  </a:moveTo>
                  <a:lnTo>
                    <a:pt x="1575" y="643"/>
                  </a:lnTo>
                  <a:cubicBezTo>
                    <a:pt x="1575" y="514"/>
                    <a:pt x="1495" y="404"/>
                    <a:pt x="1382" y="359"/>
                  </a:cubicBezTo>
                  <a:cubicBezTo>
                    <a:pt x="1377" y="159"/>
                    <a:pt x="1213" y="0"/>
                    <a:pt x="1012" y="0"/>
                  </a:cubicBezTo>
                  <a:cubicBezTo>
                    <a:pt x="823" y="0"/>
                    <a:pt x="667" y="141"/>
                    <a:pt x="646" y="324"/>
                  </a:cubicBezTo>
                  <a:cubicBezTo>
                    <a:pt x="614" y="304"/>
                    <a:pt x="576" y="293"/>
                    <a:pt x="535" y="293"/>
                  </a:cubicBezTo>
                  <a:cubicBezTo>
                    <a:pt x="420" y="293"/>
                    <a:pt x="326" y="386"/>
                    <a:pt x="326" y="501"/>
                  </a:cubicBezTo>
                  <a:cubicBezTo>
                    <a:pt x="326" y="510"/>
                    <a:pt x="327" y="518"/>
                    <a:pt x="328" y="527"/>
                  </a:cubicBezTo>
                  <a:cubicBezTo>
                    <a:pt x="297" y="511"/>
                    <a:pt x="261" y="501"/>
                    <a:pt x="224" y="501"/>
                  </a:cubicBezTo>
                  <a:cubicBezTo>
                    <a:pt x="100" y="501"/>
                    <a:pt x="0" y="602"/>
                    <a:pt x="0" y="726"/>
                  </a:cubicBezTo>
                  <a:cubicBezTo>
                    <a:pt x="0" y="838"/>
                    <a:pt x="83" y="932"/>
                    <a:pt x="191" y="947"/>
                  </a:cubicBezTo>
                  <a:cubicBezTo>
                    <a:pt x="200" y="949"/>
                    <a:pt x="209" y="950"/>
                    <a:pt x="217" y="950"/>
                  </a:cubicBezTo>
                  <a:lnTo>
                    <a:pt x="1276" y="950"/>
                  </a:lnTo>
                  <a:cubicBezTo>
                    <a:pt x="1287" y="950"/>
                    <a:pt x="1305" y="950"/>
                    <a:pt x="1316" y="947"/>
                  </a:cubicBezTo>
                  <a:cubicBezTo>
                    <a:pt x="1466" y="927"/>
                    <a:pt x="1575" y="798"/>
                    <a:pt x="1575" y="643"/>
                  </a:cubicBezTo>
                  <a:close/>
                </a:path>
              </a:pathLst>
            </a:custGeom>
            <a:solidFill>
              <a:srgbClr val="FFFF00">
                <a:alpha val="16000"/>
              </a:srgbClr>
            </a:solidFill>
            <a:ln w="0">
              <a:solidFill>
                <a:schemeClr val="tx2">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sp>
          <p:nvSpPr>
            <p:cNvPr id="4" name="TextBox 3"/>
            <p:cNvSpPr txBox="1"/>
            <p:nvPr/>
          </p:nvSpPr>
          <p:spPr>
            <a:xfrm>
              <a:off x="2712101" y="2419350"/>
              <a:ext cx="780859" cy="244682"/>
            </a:xfrm>
            <a:prstGeom prst="rect">
              <a:avLst/>
            </a:prstGeom>
            <a:noFill/>
          </p:spPr>
          <p:txBody>
            <a:bodyPr wrap="square" rtlCol="0">
              <a:spAutoFit/>
            </a:bodyPr>
            <a:lstStyle/>
            <a:p>
              <a:pPr>
                <a:lnSpc>
                  <a:spcPct val="90000"/>
                </a:lnSpc>
                <a:spcBef>
                  <a:spcPts val="600"/>
                </a:spcBef>
                <a:spcAft>
                  <a:spcPts val="0"/>
                </a:spcAft>
                <a:buClr>
                  <a:schemeClr val="bg1"/>
                </a:buClr>
              </a:pPr>
              <a:r>
                <a:rPr lang="en-SG" sz="1100" b="1" dirty="0" smtClean="0">
                  <a:solidFill>
                    <a:schemeClr val="tx2"/>
                  </a:solidFill>
                  <a:latin typeface="+mn-lt"/>
                </a:rPr>
                <a:t>MQTT</a:t>
              </a:r>
              <a:endParaRPr lang="en-US" sz="1100" b="1" dirty="0" smtClean="0">
                <a:solidFill>
                  <a:schemeClr val="tx2"/>
                </a:solidFill>
                <a:latin typeface="+mn-lt"/>
              </a:endParaRPr>
            </a:p>
          </p:txBody>
        </p:sp>
      </p:grpSp>
      <p:grpSp>
        <p:nvGrpSpPr>
          <p:cNvPr id="19" name="Group 18"/>
          <p:cNvGrpSpPr/>
          <p:nvPr/>
        </p:nvGrpSpPr>
        <p:grpSpPr>
          <a:xfrm>
            <a:off x="7086600" y="3763386"/>
            <a:ext cx="650609" cy="699946"/>
            <a:chOff x="7696200" y="3797833"/>
            <a:chExt cx="650609" cy="699946"/>
          </a:xfrm>
        </p:grpSpPr>
        <p:pic>
          <p:nvPicPr>
            <p:cNvPr id="1026" name="Picture 2" descr="Image result for apache zeppeli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96200" y="3797833"/>
              <a:ext cx="650609" cy="288870"/>
            </a:xfrm>
            <a:prstGeom prst="rect">
              <a:avLst/>
            </a:prstGeom>
            <a:noFill/>
            <a:extLst>
              <a:ext uri="{909E8E84-426E-40DD-AFC4-6F175D3DCCD1}">
                <a14:hiddenFill xmlns:a14="http://schemas.microsoft.com/office/drawing/2010/main">
                  <a:solidFill>
                    <a:srgbClr val="FFFFFF"/>
                  </a:solidFill>
                </a14:hiddenFill>
              </a:ext>
            </a:extLst>
          </p:spPr>
        </p:pic>
        <p:grpSp>
          <p:nvGrpSpPr>
            <p:cNvPr id="149" name="Group 148"/>
            <p:cNvGrpSpPr/>
            <p:nvPr/>
          </p:nvGrpSpPr>
          <p:grpSpPr>
            <a:xfrm>
              <a:off x="7843570" y="4128345"/>
              <a:ext cx="399680" cy="369434"/>
              <a:chOff x="4290450" y="1914448"/>
              <a:chExt cx="399680" cy="369434"/>
            </a:xfrm>
          </p:grpSpPr>
          <p:sp>
            <p:nvSpPr>
              <p:cNvPr id="150" name="Freeform 36"/>
              <p:cNvSpPr>
                <a:spLocks noEditPoints="1"/>
              </p:cNvSpPr>
              <p:nvPr/>
            </p:nvSpPr>
            <p:spPr bwMode="auto">
              <a:xfrm>
                <a:off x="4290450" y="2046234"/>
                <a:ext cx="399680" cy="105861"/>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7"/>
              <p:cNvSpPr>
                <a:spLocks noEditPoints="1"/>
              </p:cNvSpPr>
              <p:nvPr/>
            </p:nvSpPr>
            <p:spPr bwMode="auto">
              <a:xfrm>
                <a:off x="4290450" y="2178021"/>
                <a:ext cx="399680" cy="105861"/>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8"/>
              <p:cNvSpPr>
                <a:spLocks noEditPoints="1"/>
              </p:cNvSpPr>
              <p:nvPr/>
            </p:nvSpPr>
            <p:spPr bwMode="auto">
              <a:xfrm>
                <a:off x="4290450" y="1914448"/>
                <a:ext cx="399680" cy="105861"/>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7" name="Group 16"/>
          <p:cNvGrpSpPr/>
          <p:nvPr/>
        </p:nvGrpSpPr>
        <p:grpSpPr>
          <a:xfrm>
            <a:off x="4618914" y="3238442"/>
            <a:ext cx="514797" cy="674197"/>
            <a:chOff x="5646601" y="3314374"/>
            <a:chExt cx="514797" cy="674197"/>
          </a:xfrm>
        </p:grpSpPr>
        <p:pic>
          <p:nvPicPr>
            <p:cNvPr id="139" name="Picture 8" descr="Related image"/>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46601" y="3314374"/>
              <a:ext cx="514797" cy="269865"/>
            </a:xfrm>
            <a:prstGeom prst="rect">
              <a:avLst/>
            </a:prstGeom>
            <a:noFill/>
            <a:extLst>
              <a:ext uri="{909E8E84-426E-40DD-AFC4-6F175D3DCCD1}">
                <a14:hiddenFill xmlns:a14="http://schemas.microsoft.com/office/drawing/2010/main">
                  <a:solidFill>
                    <a:srgbClr val="FFFFFF"/>
                  </a:solidFill>
                </a14:hiddenFill>
              </a:ext>
            </a:extLst>
          </p:spPr>
        </p:pic>
        <p:grpSp>
          <p:nvGrpSpPr>
            <p:cNvPr id="154" name="Group 153"/>
            <p:cNvGrpSpPr/>
            <p:nvPr/>
          </p:nvGrpSpPr>
          <p:grpSpPr>
            <a:xfrm>
              <a:off x="5709542" y="3619137"/>
              <a:ext cx="399680" cy="369434"/>
              <a:chOff x="4290450" y="1914448"/>
              <a:chExt cx="399680" cy="369434"/>
            </a:xfrm>
          </p:grpSpPr>
          <p:sp>
            <p:nvSpPr>
              <p:cNvPr id="155" name="Freeform 36"/>
              <p:cNvSpPr>
                <a:spLocks noEditPoints="1"/>
              </p:cNvSpPr>
              <p:nvPr/>
            </p:nvSpPr>
            <p:spPr bwMode="auto">
              <a:xfrm>
                <a:off x="4290450" y="2046234"/>
                <a:ext cx="399680" cy="105861"/>
              </a:xfrm>
              <a:custGeom>
                <a:avLst/>
                <a:gdLst>
                  <a:gd name="T0" fmla="*/ 600 w 625"/>
                  <a:gd name="T1" fmla="*/ 144 h 177"/>
                  <a:gd name="T2" fmla="*/ 600 w 625"/>
                  <a:gd name="T3" fmla="*/ 144 h 177"/>
                  <a:gd name="T4" fmla="*/ 596 w 625"/>
                  <a:gd name="T5" fmla="*/ 152 h 177"/>
                  <a:gd name="T6" fmla="*/ 591 w 625"/>
                  <a:gd name="T7" fmla="*/ 154 h 177"/>
                  <a:gd name="T8" fmla="*/ 587 w 625"/>
                  <a:gd name="T9" fmla="*/ 153 h 177"/>
                  <a:gd name="T10" fmla="*/ 535 w 625"/>
                  <a:gd name="T11" fmla="*/ 133 h 177"/>
                  <a:gd name="T12" fmla="*/ 529 w 625"/>
                  <a:gd name="T13" fmla="*/ 124 h 177"/>
                  <a:gd name="T14" fmla="*/ 529 w 625"/>
                  <a:gd name="T15" fmla="*/ 53 h 177"/>
                  <a:gd name="T16" fmla="*/ 535 w 625"/>
                  <a:gd name="T17" fmla="*/ 44 h 177"/>
                  <a:gd name="T18" fmla="*/ 587 w 625"/>
                  <a:gd name="T19" fmla="*/ 24 h 177"/>
                  <a:gd name="T20" fmla="*/ 596 w 625"/>
                  <a:gd name="T21" fmla="*/ 25 h 177"/>
                  <a:gd name="T22" fmla="*/ 600 w 625"/>
                  <a:gd name="T23" fmla="*/ 33 h 177"/>
                  <a:gd name="T24" fmla="*/ 600 w 625"/>
                  <a:gd name="T25" fmla="*/ 144 h 177"/>
                  <a:gd name="T26" fmla="*/ 312 w 625"/>
                  <a:gd name="T27" fmla="*/ 137 h 177"/>
                  <a:gd name="T28" fmla="*/ 312 w 625"/>
                  <a:gd name="T29" fmla="*/ 137 h 177"/>
                  <a:gd name="T30" fmla="*/ 264 w 625"/>
                  <a:gd name="T31" fmla="*/ 89 h 177"/>
                  <a:gd name="T32" fmla="*/ 312 w 625"/>
                  <a:gd name="T33" fmla="*/ 40 h 177"/>
                  <a:gd name="T34" fmla="*/ 361 w 625"/>
                  <a:gd name="T35" fmla="*/ 89 h 177"/>
                  <a:gd name="T36" fmla="*/ 312 w 625"/>
                  <a:gd name="T37" fmla="*/ 137 h 177"/>
                  <a:gd name="T38" fmla="*/ 96 w 625"/>
                  <a:gd name="T39" fmla="*/ 124 h 177"/>
                  <a:gd name="T40" fmla="*/ 96 w 625"/>
                  <a:gd name="T41" fmla="*/ 124 h 177"/>
                  <a:gd name="T42" fmla="*/ 89 w 625"/>
                  <a:gd name="T43" fmla="*/ 133 h 177"/>
                  <a:gd name="T44" fmla="*/ 37 w 625"/>
                  <a:gd name="T45" fmla="*/ 153 h 177"/>
                  <a:gd name="T46" fmla="*/ 34 w 625"/>
                  <a:gd name="T47" fmla="*/ 154 h 177"/>
                  <a:gd name="T48" fmla="*/ 28 w 625"/>
                  <a:gd name="T49" fmla="*/ 152 h 177"/>
                  <a:gd name="T50" fmla="*/ 24 w 625"/>
                  <a:gd name="T51" fmla="*/ 144 h 177"/>
                  <a:gd name="T52" fmla="*/ 24 w 625"/>
                  <a:gd name="T53" fmla="*/ 33 h 177"/>
                  <a:gd name="T54" fmla="*/ 28 w 625"/>
                  <a:gd name="T55" fmla="*/ 25 h 177"/>
                  <a:gd name="T56" fmla="*/ 37 w 625"/>
                  <a:gd name="T57" fmla="*/ 24 h 177"/>
                  <a:gd name="T58" fmla="*/ 89 w 625"/>
                  <a:gd name="T59" fmla="*/ 44 h 177"/>
                  <a:gd name="T60" fmla="*/ 96 w 625"/>
                  <a:gd name="T61" fmla="*/ 53 h 177"/>
                  <a:gd name="T62" fmla="*/ 96 w 625"/>
                  <a:gd name="T63" fmla="*/ 124 h 177"/>
                  <a:gd name="T64" fmla="*/ 611 w 625"/>
                  <a:gd name="T65" fmla="*/ 0 h 177"/>
                  <a:gd name="T66" fmla="*/ 611 w 625"/>
                  <a:gd name="T67" fmla="*/ 0 h 177"/>
                  <a:gd name="T68" fmla="*/ 14 w 625"/>
                  <a:gd name="T69" fmla="*/ 0 h 177"/>
                  <a:gd name="T70" fmla="*/ 0 w 625"/>
                  <a:gd name="T71" fmla="*/ 14 h 177"/>
                  <a:gd name="T72" fmla="*/ 0 w 625"/>
                  <a:gd name="T73" fmla="*/ 163 h 177"/>
                  <a:gd name="T74" fmla="*/ 14 w 625"/>
                  <a:gd name="T75" fmla="*/ 177 h 177"/>
                  <a:gd name="T76" fmla="*/ 611 w 625"/>
                  <a:gd name="T77" fmla="*/ 177 h 177"/>
                  <a:gd name="T78" fmla="*/ 625 w 625"/>
                  <a:gd name="T79" fmla="*/ 163 h 177"/>
                  <a:gd name="T80" fmla="*/ 625 w 625"/>
                  <a:gd name="T81" fmla="*/ 14 h 177"/>
                  <a:gd name="T82" fmla="*/ 611 w 625"/>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7">
                    <a:moveTo>
                      <a:pt x="600" y="144"/>
                    </a:moveTo>
                    <a:lnTo>
                      <a:pt x="600" y="144"/>
                    </a:lnTo>
                    <a:cubicBezTo>
                      <a:pt x="600" y="147"/>
                      <a:pt x="599" y="150"/>
                      <a:pt x="596" y="152"/>
                    </a:cubicBezTo>
                    <a:cubicBezTo>
                      <a:pt x="594" y="153"/>
                      <a:pt x="593" y="154"/>
                      <a:pt x="591" y="154"/>
                    </a:cubicBezTo>
                    <a:cubicBezTo>
                      <a:pt x="589" y="154"/>
                      <a:pt x="588" y="153"/>
                      <a:pt x="587" y="153"/>
                    </a:cubicBezTo>
                    <a:lnTo>
                      <a:pt x="535" y="133"/>
                    </a:lnTo>
                    <a:cubicBezTo>
                      <a:pt x="531" y="132"/>
                      <a:pt x="529" y="128"/>
                      <a:pt x="529" y="124"/>
                    </a:cubicBezTo>
                    <a:lnTo>
                      <a:pt x="529" y="53"/>
                    </a:lnTo>
                    <a:cubicBezTo>
                      <a:pt x="529" y="49"/>
                      <a:pt x="531" y="45"/>
                      <a:pt x="535" y="44"/>
                    </a:cubicBezTo>
                    <a:lnTo>
                      <a:pt x="587" y="24"/>
                    </a:lnTo>
                    <a:cubicBezTo>
                      <a:pt x="590" y="23"/>
                      <a:pt x="593" y="23"/>
                      <a:pt x="596" y="25"/>
                    </a:cubicBezTo>
                    <a:cubicBezTo>
                      <a:pt x="599" y="27"/>
                      <a:pt x="600" y="30"/>
                      <a:pt x="600" y="33"/>
                    </a:cubicBezTo>
                    <a:lnTo>
                      <a:pt x="600" y="144"/>
                    </a:lnTo>
                    <a:close/>
                    <a:moveTo>
                      <a:pt x="312" y="137"/>
                    </a:moveTo>
                    <a:lnTo>
                      <a:pt x="312" y="137"/>
                    </a:lnTo>
                    <a:cubicBezTo>
                      <a:pt x="285" y="137"/>
                      <a:pt x="264" y="115"/>
                      <a:pt x="264" y="89"/>
                    </a:cubicBezTo>
                    <a:cubicBezTo>
                      <a:pt x="264" y="62"/>
                      <a:pt x="285" y="40"/>
                      <a:pt x="312" y="40"/>
                    </a:cubicBezTo>
                    <a:cubicBezTo>
                      <a:pt x="339" y="40"/>
                      <a:pt x="361" y="62"/>
                      <a:pt x="361" y="89"/>
                    </a:cubicBezTo>
                    <a:cubicBezTo>
                      <a:pt x="361" y="115"/>
                      <a:pt x="339" y="137"/>
                      <a:pt x="312" y="137"/>
                    </a:cubicBezTo>
                    <a:close/>
                    <a:moveTo>
                      <a:pt x="96" y="124"/>
                    </a:moveTo>
                    <a:lnTo>
                      <a:pt x="96" y="124"/>
                    </a:lnTo>
                    <a:cubicBezTo>
                      <a:pt x="96" y="128"/>
                      <a:pt x="93" y="132"/>
                      <a:pt x="89" y="133"/>
                    </a:cubicBezTo>
                    <a:lnTo>
                      <a:pt x="37" y="153"/>
                    </a:lnTo>
                    <a:cubicBezTo>
                      <a:pt x="36" y="153"/>
                      <a:pt x="35" y="154"/>
                      <a:pt x="34" y="154"/>
                    </a:cubicBezTo>
                    <a:cubicBezTo>
                      <a:pt x="32" y="154"/>
                      <a:pt x="30" y="153"/>
                      <a:pt x="28" y="152"/>
                    </a:cubicBezTo>
                    <a:cubicBezTo>
                      <a:pt x="26" y="150"/>
                      <a:pt x="24" y="147"/>
                      <a:pt x="24" y="144"/>
                    </a:cubicBezTo>
                    <a:lnTo>
                      <a:pt x="24" y="33"/>
                    </a:lnTo>
                    <a:cubicBezTo>
                      <a:pt x="24" y="30"/>
                      <a:pt x="26" y="27"/>
                      <a:pt x="28" y="25"/>
                    </a:cubicBezTo>
                    <a:cubicBezTo>
                      <a:pt x="31" y="23"/>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7"/>
                      <a:pt x="14" y="177"/>
                    </a:cubicBezTo>
                    <a:lnTo>
                      <a:pt x="611" y="177"/>
                    </a:lnTo>
                    <a:cubicBezTo>
                      <a:pt x="619" y="177"/>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7"/>
              <p:cNvSpPr>
                <a:spLocks noEditPoints="1"/>
              </p:cNvSpPr>
              <p:nvPr/>
            </p:nvSpPr>
            <p:spPr bwMode="auto">
              <a:xfrm>
                <a:off x="4290450" y="2178021"/>
                <a:ext cx="399680" cy="105861"/>
              </a:xfrm>
              <a:custGeom>
                <a:avLst/>
                <a:gdLst>
                  <a:gd name="T0" fmla="*/ 600 w 625"/>
                  <a:gd name="T1" fmla="*/ 144 h 178"/>
                  <a:gd name="T2" fmla="*/ 600 w 625"/>
                  <a:gd name="T3" fmla="*/ 144 h 178"/>
                  <a:gd name="T4" fmla="*/ 596 w 625"/>
                  <a:gd name="T5" fmla="*/ 153 h 178"/>
                  <a:gd name="T6" fmla="*/ 591 w 625"/>
                  <a:gd name="T7" fmla="*/ 154 h 178"/>
                  <a:gd name="T8" fmla="*/ 587 w 625"/>
                  <a:gd name="T9" fmla="*/ 154 h 178"/>
                  <a:gd name="T10" fmla="*/ 535 w 625"/>
                  <a:gd name="T11" fmla="*/ 134 h 178"/>
                  <a:gd name="T12" fmla="*/ 529 w 625"/>
                  <a:gd name="T13" fmla="*/ 125 h 178"/>
                  <a:gd name="T14" fmla="*/ 529 w 625"/>
                  <a:gd name="T15" fmla="*/ 54 h 178"/>
                  <a:gd name="T16" fmla="*/ 535 w 625"/>
                  <a:gd name="T17" fmla="*/ 44 h 178"/>
                  <a:gd name="T18" fmla="*/ 587 w 625"/>
                  <a:gd name="T19" fmla="*/ 25 h 178"/>
                  <a:gd name="T20" fmla="*/ 596 w 625"/>
                  <a:gd name="T21" fmla="*/ 26 h 178"/>
                  <a:gd name="T22" fmla="*/ 600 w 625"/>
                  <a:gd name="T23" fmla="*/ 34 h 178"/>
                  <a:gd name="T24" fmla="*/ 600 w 625"/>
                  <a:gd name="T25" fmla="*/ 144 h 178"/>
                  <a:gd name="T26" fmla="*/ 312 w 625"/>
                  <a:gd name="T27" fmla="*/ 138 h 178"/>
                  <a:gd name="T28" fmla="*/ 312 w 625"/>
                  <a:gd name="T29" fmla="*/ 138 h 178"/>
                  <a:gd name="T30" fmla="*/ 264 w 625"/>
                  <a:gd name="T31" fmla="*/ 89 h 178"/>
                  <a:gd name="T32" fmla="*/ 312 w 625"/>
                  <a:gd name="T33" fmla="*/ 41 h 178"/>
                  <a:gd name="T34" fmla="*/ 361 w 625"/>
                  <a:gd name="T35" fmla="*/ 89 h 178"/>
                  <a:gd name="T36" fmla="*/ 312 w 625"/>
                  <a:gd name="T37" fmla="*/ 138 h 178"/>
                  <a:gd name="T38" fmla="*/ 96 w 625"/>
                  <a:gd name="T39" fmla="*/ 125 h 178"/>
                  <a:gd name="T40" fmla="*/ 96 w 625"/>
                  <a:gd name="T41" fmla="*/ 125 h 178"/>
                  <a:gd name="T42" fmla="*/ 89 w 625"/>
                  <a:gd name="T43" fmla="*/ 134 h 178"/>
                  <a:gd name="T44" fmla="*/ 37 w 625"/>
                  <a:gd name="T45" fmla="*/ 154 h 178"/>
                  <a:gd name="T46" fmla="*/ 34 w 625"/>
                  <a:gd name="T47" fmla="*/ 154 h 178"/>
                  <a:gd name="T48" fmla="*/ 28 w 625"/>
                  <a:gd name="T49" fmla="*/ 153 h 178"/>
                  <a:gd name="T50" fmla="*/ 24 w 625"/>
                  <a:gd name="T51" fmla="*/ 144 h 178"/>
                  <a:gd name="T52" fmla="*/ 24 w 625"/>
                  <a:gd name="T53" fmla="*/ 34 h 178"/>
                  <a:gd name="T54" fmla="*/ 28 w 625"/>
                  <a:gd name="T55" fmla="*/ 26 h 178"/>
                  <a:gd name="T56" fmla="*/ 37 w 625"/>
                  <a:gd name="T57" fmla="*/ 25 h 178"/>
                  <a:gd name="T58" fmla="*/ 89 w 625"/>
                  <a:gd name="T59" fmla="*/ 44 h 178"/>
                  <a:gd name="T60" fmla="*/ 96 w 625"/>
                  <a:gd name="T61" fmla="*/ 54 h 178"/>
                  <a:gd name="T62" fmla="*/ 96 w 625"/>
                  <a:gd name="T63" fmla="*/ 125 h 178"/>
                  <a:gd name="T64" fmla="*/ 611 w 625"/>
                  <a:gd name="T65" fmla="*/ 0 h 178"/>
                  <a:gd name="T66" fmla="*/ 611 w 625"/>
                  <a:gd name="T67" fmla="*/ 0 h 178"/>
                  <a:gd name="T68" fmla="*/ 14 w 625"/>
                  <a:gd name="T69" fmla="*/ 0 h 178"/>
                  <a:gd name="T70" fmla="*/ 0 w 625"/>
                  <a:gd name="T71" fmla="*/ 15 h 178"/>
                  <a:gd name="T72" fmla="*/ 0 w 625"/>
                  <a:gd name="T73" fmla="*/ 164 h 178"/>
                  <a:gd name="T74" fmla="*/ 14 w 625"/>
                  <a:gd name="T75" fmla="*/ 178 h 178"/>
                  <a:gd name="T76" fmla="*/ 611 w 625"/>
                  <a:gd name="T77" fmla="*/ 178 h 178"/>
                  <a:gd name="T78" fmla="*/ 625 w 625"/>
                  <a:gd name="T79" fmla="*/ 164 h 178"/>
                  <a:gd name="T80" fmla="*/ 625 w 625"/>
                  <a:gd name="T81" fmla="*/ 15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8"/>
                      <a:pt x="599" y="151"/>
                      <a:pt x="596" y="153"/>
                    </a:cubicBezTo>
                    <a:cubicBezTo>
                      <a:pt x="594" y="154"/>
                      <a:pt x="593" y="154"/>
                      <a:pt x="591" y="154"/>
                    </a:cubicBezTo>
                    <a:cubicBezTo>
                      <a:pt x="589" y="154"/>
                      <a:pt x="588" y="154"/>
                      <a:pt x="587" y="154"/>
                    </a:cubicBezTo>
                    <a:lnTo>
                      <a:pt x="535" y="134"/>
                    </a:lnTo>
                    <a:cubicBezTo>
                      <a:pt x="531" y="133"/>
                      <a:pt x="529" y="129"/>
                      <a:pt x="529" y="125"/>
                    </a:cubicBezTo>
                    <a:lnTo>
                      <a:pt x="529" y="54"/>
                    </a:lnTo>
                    <a:cubicBezTo>
                      <a:pt x="529" y="49"/>
                      <a:pt x="531" y="46"/>
                      <a:pt x="535" y="44"/>
                    </a:cubicBezTo>
                    <a:lnTo>
                      <a:pt x="587" y="25"/>
                    </a:lnTo>
                    <a:cubicBezTo>
                      <a:pt x="590" y="24"/>
                      <a:pt x="593" y="24"/>
                      <a:pt x="596" y="26"/>
                    </a:cubicBezTo>
                    <a:cubicBezTo>
                      <a:pt x="599" y="28"/>
                      <a:pt x="600" y="31"/>
                      <a:pt x="600" y="34"/>
                    </a:cubicBezTo>
                    <a:lnTo>
                      <a:pt x="600" y="144"/>
                    </a:lnTo>
                    <a:close/>
                    <a:moveTo>
                      <a:pt x="312" y="138"/>
                    </a:moveTo>
                    <a:lnTo>
                      <a:pt x="312" y="138"/>
                    </a:lnTo>
                    <a:cubicBezTo>
                      <a:pt x="285" y="138"/>
                      <a:pt x="264" y="116"/>
                      <a:pt x="264" y="89"/>
                    </a:cubicBezTo>
                    <a:cubicBezTo>
                      <a:pt x="264" y="62"/>
                      <a:pt x="285" y="41"/>
                      <a:pt x="312" y="41"/>
                    </a:cubicBezTo>
                    <a:cubicBezTo>
                      <a:pt x="339" y="41"/>
                      <a:pt x="361" y="62"/>
                      <a:pt x="361" y="89"/>
                    </a:cubicBezTo>
                    <a:cubicBezTo>
                      <a:pt x="361" y="116"/>
                      <a:pt x="339" y="138"/>
                      <a:pt x="312" y="138"/>
                    </a:cubicBezTo>
                    <a:close/>
                    <a:moveTo>
                      <a:pt x="96" y="125"/>
                    </a:moveTo>
                    <a:lnTo>
                      <a:pt x="96" y="125"/>
                    </a:lnTo>
                    <a:cubicBezTo>
                      <a:pt x="96" y="129"/>
                      <a:pt x="93" y="133"/>
                      <a:pt x="89" y="134"/>
                    </a:cubicBezTo>
                    <a:lnTo>
                      <a:pt x="37" y="154"/>
                    </a:lnTo>
                    <a:cubicBezTo>
                      <a:pt x="36" y="154"/>
                      <a:pt x="35" y="154"/>
                      <a:pt x="34" y="154"/>
                    </a:cubicBezTo>
                    <a:cubicBezTo>
                      <a:pt x="32" y="154"/>
                      <a:pt x="30" y="154"/>
                      <a:pt x="28" y="153"/>
                    </a:cubicBezTo>
                    <a:cubicBezTo>
                      <a:pt x="26" y="151"/>
                      <a:pt x="24" y="148"/>
                      <a:pt x="24" y="144"/>
                    </a:cubicBezTo>
                    <a:lnTo>
                      <a:pt x="24" y="34"/>
                    </a:lnTo>
                    <a:cubicBezTo>
                      <a:pt x="24" y="31"/>
                      <a:pt x="26" y="28"/>
                      <a:pt x="28" y="26"/>
                    </a:cubicBezTo>
                    <a:cubicBezTo>
                      <a:pt x="31" y="24"/>
                      <a:pt x="34" y="24"/>
                      <a:pt x="37" y="25"/>
                    </a:cubicBezTo>
                    <a:lnTo>
                      <a:pt x="89" y="44"/>
                    </a:lnTo>
                    <a:cubicBezTo>
                      <a:pt x="93" y="46"/>
                      <a:pt x="96" y="49"/>
                      <a:pt x="96" y="54"/>
                    </a:cubicBezTo>
                    <a:lnTo>
                      <a:pt x="96" y="125"/>
                    </a:lnTo>
                    <a:close/>
                    <a:moveTo>
                      <a:pt x="611" y="0"/>
                    </a:moveTo>
                    <a:lnTo>
                      <a:pt x="611" y="0"/>
                    </a:lnTo>
                    <a:lnTo>
                      <a:pt x="14" y="0"/>
                    </a:lnTo>
                    <a:cubicBezTo>
                      <a:pt x="6" y="0"/>
                      <a:pt x="0" y="7"/>
                      <a:pt x="0" y="15"/>
                    </a:cubicBezTo>
                    <a:lnTo>
                      <a:pt x="0" y="164"/>
                    </a:lnTo>
                    <a:cubicBezTo>
                      <a:pt x="0" y="172"/>
                      <a:pt x="6" y="178"/>
                      <a:pt x="14" y="178"/>
                    </a:cubicBezTo>
                    <a:lnTo>
                      <a:pt x="611" y="178"/>
                    </a:lnTo>
                    <a:cubicBezTo>
                      <a:pt x="619" y="178"/>
                      <a:pt x="625" y="172"/>
                      <a:pt x="625" y="164"/>
                    </a:cubicBezTo>
                    <a:lnTo>
                      <a:pt x="625" y="15"/>
                    </a:lnTo>
                    <a:cubicBezTo>
                      <a:pt x="625" y="7"/>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8"/>
              <p:cNvSpPr>
                <a:spLocks noEditPoints="1"/>
              </p:cNvSpPr>
              <p:nvPr/>
            </p:nvSpPr>
            <p:spPr bwMode="auto">
              <a:xfrm>
                <a:off x="4290450" y="1914448"/>
                <a:ext cx="399680" cy="105861"/>
              </a:xfrm>
              <a:custGeom>
                <a:avLst/>
                <a:gdLst>
                  <a:gd name="T0" fmla="*/ 600 w 625"/>
                  <a:gd name="T1" fmla="*/ 144 h 178"/>
                  <a:gd name="T2" fmla="*/ 600 w 625"/>
                  <a:gd name="T3" fmla="*/ 144 h 178"/>
                  <a:gd name="T4" fmla="*/ 596 w 625"/>
                  <a:gd name="T5" fmla="*/ 152 h 178"/>
                  <a:gd name="T6" fmla="*/ 591 w 625"/>
                  <a:gd name="T7" fmla="*/ 154 h 178"/>
                  <a:gd name="T8" fmla="*/ 587 w 625"/>
                  <a:gd name="T9" fmla="*/ 153 h 178"/>
                  <a:gd name="T10" fmla="*/ 535 w 625"/>
                  <a:gd name="T11" fmla="*/ 134 h 178"/>
                  <a:gd name="T12" fmla="*/ 529 w 625"/>
                  <a:gd name="T13" fmla="*/ 124 h 178"/>
                  <a:gd name="T14" fmla="*/ 529 w 625"/>
                  <a:gd name="T15" fmla="*/ 53 h 178"/>
                  <a:gd name="T16" fmla="*/ 535 w 625"/>
                  <a:gd name="T17" fmla="*/ 44 h 178"/>
                  <a:gd name="T18" fmla="*/ 587 w 625"/>
                  <a:gd name="T19" fmla="*/ 24 h 178"/>
                  <a:gd name="T20" fmla="*/ 596 w 625"/>
                  <a:gd name="T21" fmla="*/ 25 h 178"/>
                  <a:gd name="T22" fmla="*/ 600 w 625"/>
                  <a:gd name="T23" fmla="*/ 33 h 178"/>
                  <a:gd name="T24" fmla="*/ 600 w 625"/>
                  <a:gd name="T25" fmla="*/ 144 h 178"/>
                  <a:gd name="T26" fmla="*/ 312 w 625"/>
                  <a:gd name="T27" fmla="*/ 137 h 178"/>
                  <a:gd name="T28" fmla="*/ 312 w 625"/>
                  <a:gd name="T29" fmla="*/ 137 h 178"/>
                  <a:gd name="T30" fmla="*/ 264 w 625"/>
                  <a:gd name="T31" fmla="*/ 89 h 178"/>
                  <a:gd name="T32" fmla="*/ 312 w 625"/>
                  <a:gd name="T33" fmla="*/ 40 h 178"/>
                  <a:gd name="T34" fmla="*/ 361 w 625"/>
                  <a:gd name="T35" fmla="*/ 89 h 178"/>
                  <a:gd name="T36" fmla="*/ 312 w 625"/>
                  <a:gd name="T37" fmla="*/ 137 h 178"/>
                  <a:gd name="T38" fmla="*/ 96 w 625"/>
                  <a:gd name="T39" fmla="*/ 124 h 178"/>
                  <a:gd name="T40" fmla="*/ 96 w 625"/>
                  <a:gd name="T41" fmla="*/ 124 h 178"/>
                  <a:gd name="T42" fmla="*/ 89 w 625"/>
                  <a:gd name="T43" fmla="*/ 134 h 178"/>
                  <a:gd name="T44" fmla="*/ 37 w 625"/>
                  <a:gd name="T45" fmla="*/ 153 h 178"/>
                  <a:gd name="T46" fmla="*/ 34 w 625"/>
                  <a:gd name="T47" fmla="*/ 154 h 178"/>
                  <a:gd name="T48" fmla="*/ 28 w 625"/>
                  <a:gd name="T49" fmla="*/ 152 h 178"/>
                  <a:gd name="T50" fmla="*/ 24 w 625"/>
                  <a:gd name="T51" fmla="*/ 144 h 178"/>
                  <a:gd name="T52" fmla="*/ 24 w 625"/>
                  <a:gd name="T53" fmla="*/ 33 h 178"/>
                  <a:gd name="T54" fmla="*/ 28 w 625"/>
                  <a:gd name="T55" fmla="*/ 25 h 178"/>
                  <a:gd name="T56" fmla="*/ 37 w 625"/>
                  <a:gd name="T57" fmla="*/ 24 h 178"/>
                  <a:gd name="T58" fmla="*/ 89 w 625"/>
                  <a:gd name="T59" fmla="*/ 44 h 178"/>
                  <a:gd name="T60" fmla="*/ 96 w 625"/>
                  <a:gd name="T61" fmla="*/ 53 h 178"/>
                  <a:gd name="T62" fmla="*/ 96 w 625"/>
                  <a:gd name="T63" fmla="*/ 124 h 178"/>
                  <a:gd name="T64" fmla="*/ 611 w 625"/>
                  <a:gd name="T65" fmla="*/ 0 h 178"/>
                  <a:gd name="T66" fmla="*/ 611 w 625"/>
                  <a:gd name="T67" fmla="*/ 0 h 178"/>
                  <a:gd name="T68" fmla="*/ 14 w 625"/>
                  <a:gd name="T69" fmla="*/ 0 h 178"/>
                  <a:gd name="T70" fmla="*/ 0 w 625"/>
                  <a:gd name="T71" fmla="*/ 14 h 178"/>
                  <a:gd name="T72" fmla="*/ 0 w 625"/>
                  <a:gd name="T73" fmla="*/ 163 h 178"/>
                  <a:gd name="T74" fmla="*/ 14 w 625"/>
                  <a:gd name="T75" fmla="*/ 178 h 178"/>
                  <a:gd name="T76" fmla="*/ 611 w 625"/>
                  <a:gd name="T77" fmla="*/ 178 h 178"/>
                  <a:gd name="T78" fmla="*/ 625 w 625"/>
                  <a:gd name="T79" fmla="*/ 163 h 178"/>
                  <a:gd name="T80" fmla="*/ 625 w 625"/>
                  <a:gd name="T81" fmla="*/ 14 h 178"/>
                  <a:gd name="T82" fmla="*/ 611 w 625"/>
                  <a:gd name="T8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5" h="178">
                    <a:moveTo>
                      <a:pt x="600" y="144"/>
                    </a:moveTo>
                    <a:lnTo>
                      <a:pt x="600" y="144"/>
                    </a:lnTo>
                    <a:cubicBezTo>
                      <a:pt x="600" y="147"/>
                      <a:pt x="599" y="150"/>
                      <a:pt x="596" y="152"/>
                    </a:cubicBezTo>
                    <a:cubicBezTo>
                      <a:pt x="594" y="153"/>
                      <a:pt x="593" y="154"/>
                      <a:pt x="591" y="154"/>
                    </a:cubicBezTo>
                    <a:cubicBezTo>
                      <a:pt x="589" y="154"/>
                      <a:pt x="588" y="154"/>
                      <a:pt x="587" y="153"/>
                    </a:cubicBezTo>
                    <a:lnTo>
                      <a:pt x="535" y="134"/>
                    </a:lnTo>
                    <a:cubicBezTo>
                      <a:pt x="531" y="132"/>
                      <a:pt x="529" y="129"/>
                      <a:pt x="529" y="124"/>
                    </a:cubicBezTo>
                    <a:lnTo>
                      <a:pt x="529" y="53"/>
                    </a:lnTo>
                    <a:cubicBezTo>
                      <a:pt x="529" y="49"/>
                      <a:pt x="531" y="45"/>
                      <a:pt x="535" y="44"/>
                    </a:cubicBezTo>
                    <a:lnTo>
                      <a:pt x="587" y="24"/>
                    </a:lnTo>
                    <a:cubicBezTo>
                      <a:pt x="590" y="23"/>
                      <a:pt x="593" y="24"/>
                      <a:pt x="596" y="25"/>
                    </a:cubicBezTo>
                    <a:cubicBezTo>
                      <a:pt x="599" y="27"/>
                      <a:pt x="600" y="30"/>
                      <a:pt x="600" y="33"/>
                    </a:cubicBezTo>
                    <a:lnTo>
                      <a:pt x="600" y="144"/>
                    </a:lnTo>
                    <a:close/>
                    <a:moveTo>
                      <a:pt x="312" y="137"/>
                    </a:moveTo>
                    <a:lnTo>
                      <a:pt x="312" y="137"/>
                    </a:lnTo>
                    <a:cubicBezTo>
                      <a:pt x="285" y="137"/>
                      <a:pt x="264" y="116"/>
                      <a:pt x="264" y="89"/>
                    </a:cubicBezTo>
                    <a:cubicBezTo>
                      <a:pt x="264" y="62"/>
                      <a:pt x="285" y="40"/>
                      <a:pt x="312" y="40"/>
                    </a:cubicBezTo>
                    <a:cubicBezTo>
                      <a:pt x="339" y="40"/>
                      <a:pt x="361" y="62"/>
                      <a:pt x="361" y="89"/>
                    </a:cubicBezTo>
                    <a:cubicBezTo>
                      <a:pt x="361" y="116"/>
                      <a:pt x="339" y="137"/>
                      <a:pt x="312" y="137"/>
                    </a:cubicBezTo>
                    <a:close/>
                    <a:moveTo>
                      <a:pt x="96" y="124"/>
                    </a:moveTo>
                    <a:lnTo>
                      <a:pt x="96" y="124"/>
                    </a:lnTo>
                    <a:cubicBezTo>
                      <a:pt x="96" y="129"/>
                      <a:pt x="93" y="132"/>
                      <a:pt x="89" y="134"/>
                    </a:cubicBezTo>
                    <a:lnTo>
                      <a:pt x="37" y="153"/>
                    </a:lnTo>
                    <a:cubicBezTo>
                      <a:pt x="36" y="154"/>
                      <a:pt x="35" y="154"/>
                      <a:pt x="34" y="154"/>
                    </a:cubicBezTo>
                    <a:cubicBezTo>
                      <a:pt x="32" y="154"/>
                      <a:pt x="30" y="153"/>
                      <a:pt x="28" y="152"/>
                    </a:cubicBezTo>
                    <a:cubicBezTo>
                      <a:pt x="26" y="150"/>
                      <a:pt x="24" y="147"/>
                      <a:pt x="24" y="144"/>
                    </a:cubicBezTo>
                    <a:lnTo>
                      <a:pt x="24" y="33"/>
                    </a:lnTo>
                    <a:cubicBezTo>
                      <a:pt x="24" y="30"/>
                      <a:pt x="26" y="27"/>
                      <a:pt x="28" y="25"/>
                    </a:cubicBezTo>
                    <a:cubicBezTo>
                      <a:pt x="31" y="24"/>
                      <a:pt x="34" y="23"/>
                      <a:pt x="37" y="24"/>
                    </a:cubicBezTo>
                    <a:lnTo>
                      <a:pt x="89" y="44"/>
                    </a:lnTo>
                    <a:cubicBezTo>
                      <a:pt x="93" y="45"/>
                      <a:pt x="96" y="49"/>
                      <a:pt x="96" y="53"/>
                    </a:cubicBezTo>
                    <a:lnTo>
                      <a:pt x="96" y="124"/>
                    </a:lnTo>
                    <a:close/>
                    <a:moveTo>
                      <a:pt x="611" y="0"/>
                    </a:moveTo>
                    <a:lnTo>
                      <a:pt x="611" y="0"/>
                    </a:lnTo>
                    <a:lnTo>
                      <a:pt x="14" y="0"/>
                    </a:lnTo>
                    <a:cubicBezTo>
                      <a:pt x="6" y="0"/>
                      <a:pt x="0" y="6"/>
                      <a:pt x="0" y="14"/>
                    </a:cubicBezTo>
                    <a:lnTo>
                      <a:pt x="0" y="163"/>
                    </a:lnTo>
                    <a:cubicBezTo>
                      <a:pt x="0" y="171"/>
                      <a:pt x="6" y="178"/>
                      <a:pt x="14" y="178"/>
                    </a:cubicBezTo>
                    <a:lnTo>
                      <a:pt x="611" y="178"/>
                    </a:lnTo>
                    <a:cubicBezTo>
                      <a:pt x="619" y="178"/>
                      <a:pt x="625" y="171"/>
                      <a:pt x="625" y="163"/>
                    </a:cubicBezTo>
                    <a:lnTo>
                      <a:pt x="625" y="14"/>
                    </a:lnTo>
                    <a:cubicBezTo>
                      <a:pt x="625" y="6"/>
                      <a:pt x="619" y="0"/>
                      <a:pt x="611" y="0"/>
                    </a:cubicBezTo>
                    <a:close/>
                  </a:path>
                </a:pathLst>
              </a:custGeom>
              <a:solidFill>
                <a:srgbClr val="A0D5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cxnSp>
        <p:nvCxnSpPr>
          <p:cNvPr id="158" name="Straight Connector 157"/>
          <p:cNvCxnSpPr>
            <a:stCxn id="150" idx="25"/>
            <a:endCxn id="386" idx="3"/>
          </p:cNvCxnSpPr>
          <p:nvPr/>
        </p:nvCxnSpPr>
        <p:spPr>
          <a:xfrm flipH="1" flipV="1">
            <a:off x="6931665" y="4308450"/>
            <a:ext cx="317653" cy="3358"/>
          </a:xfrm>
          <a:prstGeom prst="line">
            <a:avLst/>
          </a:prstGeom>
          <a:ln w="38100" cap="rnd" cmpd="sng">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0539558"/>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294163"/>
            <a:ext cx="6202680" cy="905988"/>
          </a:xfrm>
        </p:spPr>
        <p:txBody>
          <a:bodyPr>
            <a:normAutofit/>
          </a:bodyPr>
          <a:lstStyle/>
          <a:p>
            <a:r>
              <a:rPr lang="en-SG" sz="4400" dirty="0" smtClean="0"/>
              <a:t>Customer Example</a:t>
            </a:r>
            <a:endParaRPr lang="en-US" sz="4400" dirty="0"/>
          </a:p>
        </p:txBody>
      </p:sp>
      <p:sp>
        <p:nvSpPr>
          <p:cNvPr id="3" name="Content Placeholder 2"/>
          <p:cNvSpPr>
            <a:spLocks noGrp="1"/>
          </p:cNvSpPr>
          <p:nvPr>
            <p:ph type="subTitle" idx="1"/>
          </p:nvPr>
        </p:nvSpPr>
        <p:spPr>
          <a:xfrm>
            <a:off x="274320" y="2252133"/>
            <a:ext cx="7726680" cy="1310217"/>
          </a:xfrm>
        </p:spPr>
        <p:txBody>
          <a:bodyPr/>
          <a:lstStyle/>
          <a:p>
            <a:pPr marL="0" indent="0">
              <a:buNone/>
            </a:pPr>
            <a:r>
              <a:rPr lang="en-SG" dirty="0" err="1" smtClean="0"/>
              <a:t>AeroFarms</a:t>
            </a:r>
            <a:endParaRPr lang="en-SG" dirty="0" smtClean="0"/>
          </a:p>
          <a:p>
            <a:pPr marL="0" indent="0">
              <a:buNone/>
            </a:pPr>
            <a:r>
              <a:rPr lang="en-US" dirty="0">
                <a:hlinkClick r:id="rId2"/>
              </a:rPr>
              <a:t>https://www.youtube.com/watch?v=hmfkIaqY3sQ</a:t>
            </a:r>
            <a:endParaRPr lang="en-US" dirty="0"/>
          </a:p>
          <a:p>
            <a:endParaRPr lang="en-US" dirty="0"/>
          </a:p>
        </p:txBody>
      </p:sp>
    </p:spTree>
    <p:extLst>
      <p:ext uri="{BB962C8B-B14F-4D97-AF65-F5344CB8AC3E}">
        <p14:creationId xmlns:p14="http://schemas.microsoft.com/office/powerpoint/2010/main" val="263028539"/>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468986"/>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2608158" y="998890"/>
            <a:ext cx="2052620" cy="818684"/>
          </a:xfrm>
          <a:prstGeom prst="roundRect">
            <a:avLst/>
          </a:prstGeom>
        </p:spPr>
        <p:style>
          <a:lnRef idx="1">
            <a:schemeClr val="accent1"/>
          </a:lnRef>
          <a:fillRef idx="2">
            <a:schemeClr val="accent1"/>
          </a:fillRef>
          <a:effectRef idx="1">
            <a:schemeClr val="accent1"/>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7" name="TextBox 26"/>
          <p:cNvSpPr txBox="1"/>
          <p:nvPr/>
        </p:nvSpPr>
        <p:spPr>
          <a:xfrm>
            <a:off x="-24836" y="3535839"/>
            <a:ext cx="1151164" cy="20313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dirty="0" smtClean="0">
                <a:solidFill>
                  <a:schemeClr val="accent2">
                    <a:lumMod val="75000"/>
                  </a:schemeClr>
                </a:solidFill>
                <a:latin typeface="+mn-lt"/>
              </a:rPr>
              <a:t>Temperature sensor</a:t>
            </a:r>
            <a:endParaRPr lang="en-US" sz="800" dirty="0" smtClean="0">
              <a:solidFill>
                <a:schemeClr val="accent2">
                  <a:lumMod val="75000"/>
                </a:schemeClr>
              </a:solidFill>
              <a:latin typeface="+mn-lt"/>
            </a:endParaRPr>
          </a:p>
        </p:txBody>
      </p:sp>
      <p:sp>
        <p:nvSpPr>
          <p:cNvPr id="4" name="Title 3"/>
          <p:cNvSpPr>
            <a:spLocks noGrp="1"/>
          </p:cNvSpPr>
          <p:nvPr>
            <p:ph type="title"/>
          </p:nvPr>
        </p:nvSpPr>
        <p:spPr>
          <a:xfrm>
            <a:off x="62128" y="29661"/>
            <a:ext cx="4598649" cy="640080"/>
          </a:xfrm>
        </p:spPr>
        <p:txBody>
          <a:bodyPr/>
          <a:lstStyle/>
          <a:p>
            <a:r>
              <a:rPr lang="en-AU" dirty="0" smtClean="0"/>
              <a:t>Architecture Diagram</a:t>
            </a:r>
            <a:endParaRPr lang="en-US" dirty="0"/>
          </a:p>
        </p:txBody>
      </p:sp>
      <p:sp>
        <p:nvSpPr>
          <p:cNvPr id="6" name="Rounded Rectangle 5"/>
          <p:cNvSpPr/>
          <p:nvPr/>
        </p:nvSpPr>
        <p:spPr>
          <a:xfrm>
            <a:off x="1413924" y="2495665"/>
            <a:ext cx="1174121" cy="1960895"/>
          </a:xfrm>
          <a:prstGeom prst="roundRect">
            <a:avLst/>
          </a:prstGeom>
        </p:spPr>
        <p:style>
          <a:lnRef idx="1">
            <a:schemeClr val="accent4"/>
          </a:lnRef>
          <a:fillRef idx="2">
            <a:schemeClr val="accent4"/>
          </a:fillRef>
          <a:effectRef idx="1">
            <a:schemeClr val="accent4"/>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endParaRPr lang="en-US" sz="1200" dirty="0" smtClean="0">
              <a:solidFill>
                <a:schemeClr val="bg2"/>
              </a:solidFill>
            </a:endParaRPr>
          </a:p>
        </p:txBody>
      </p:sp>
      <p:sp>
        <p:nvSpPr>
          <p:cNvPr id="8" name="Rounded Rectangle 7"/>
          <p:cNvSpPr/>
          <p:nvPr/>
        </p:nvSpPr>
        <p:spPr>
          <a:xfrm>
            <a:off x="2756071" y="2539092"/>
            <a:ext cx="1475382" cy="2467913"/>
          </a:xfrm>
          <a:prstGeom prst="roundRect">
            <a:avLst/>
          </a:prstGeom>
          <a:noFill/>
          <a:ln w="28575">
            <a:solidFill>
              <a:schemeClr val="bg1">
                <a:lumMod val="75000"/>
              </a:schemeClr>
            </a:solidFill>
          </a:ln>
        </p:spPr>
        <p:style>
          <a:lnRef idx="1">
            <a:schemeClr val="accent1"/>
          </a:lnRef>
          <a:fillRef idx="2">
            <a:schemeClr val="accent1"/>
          </a:fillRef>
          <a:effectRef idx="1">
            <a:schemeClr val="accent1"/>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9" name="Rounded Rectangle 8"/>
          <p:cNvSpPr/>
          <p:nvPr/>
        </p:nvSpPr>
        <p:spPr>
          <a:xfrm>
            <a:off x="3001630" y="3525567"/>
            <a:ext cx="881766" cy="304537"/>
          </a:xfrm>
          <a:prstGeom prst="roundRect">
            <a:avLst/>
          </a:prstGeom>
        </p:spPr>
        <p:style>
          <a:lnRef idx="1">
            <a:schemeClr val="accent6"/>
          </a:lnRef>
          <a:fillRef idx="2">
            <a:schemeClr val="accent6"/>
          </a:fillRef>
          <a:effectRef idx="1">
            <a:schemeClr val="accent6"/>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r>
              <a:rPr lang="en-US" sz="900" dirty="0" smtClean="0">
                <a:solidFill>
                  <a:schemeClr val="bg2"/>
                </a:solidFill>
                <a:latin typeface="+mn-lt"/>
              </a:rPr>
              <a:t>MQTT</a:t>
            </a:r>
          </a:p>
        </p:txBody>
      </p:sp>
      <p:sp>
        <p:nvSpPr>
          <p:cNvPr id="12" name="Rounded Rectangle 11"/>
          <p:cNvSpPr/>
          <p:nvPr/>
        </p:nvSpPr>
        <p:spPr>
          <a:xfrm>
            <a:off x="2900477" y="2830188"/>
            <a:ext cx="1109107" cy="454012"/>
          </a:xfrm>
          <a:prstGeom prst="roundRect">
            <a:avLst/>
          </a:prstGeom>
        </p:spPr>
        <p:style>
          <a:lnRef idx="1">
            <a:schemeClr val="dk1"/>
          </a:lnRef>
          <a:fillRef idx="2">
            <a:schemeClr val="dk1"/>
          </a:fillRef>
          <a:effectRef idx="1">
            <a:schemeClr val="dk1"/>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r>
              <a:rPr lang="en-US" sz="900" dirty="0" smtClean="0">
                <a:solidFill>
                  <a:schemeClr val="bg1"/>
                </a:solidFill>
                <a:latin typeface="Consolas" panose="020B0609020204030204" pitchFamily="49" charset="0"/>
              </a:rPr>
              <a:t>Data Reader</a:t>
            </a:r>
          </a:p>
        </p:txBody>
      </p:sp>
      <p:sp>
        <p:nvSpPr>
          <p:cNvPr id="18" name="TextBox 17"/>
          <p:cNvSpPr txBox="1"/>
          <p:nvPr/>
        </p:nvSpPr>
        <p:spPr>
          <a:xfrm>
            <a:off x="2863859" y="4416063"/>
            <a:ext cx="1487931" cy="230832"/>
          </a:xfrm>
          <a:prstGeom prst="rect">
            <a:avLst/>
          </a:prstGeom>
          <a:noFill/>
        </p:spPr>
        <p:txBody>
          <a:bodyPr wrap="square" rtlCol="0">
            <a:spAutoFit/>
          </a:bodyPr>
          <a:lstStyle/>
          <a:p>
            <a:pPr>
              <a:lnSpc>
                <a:spcPct val="90000"/>
              </a:lnSpc>
              <a:spcBef>
                <a:spcPts val="600"/>
              </a:spcBef>
              <a:spcAft>
                <a:spcPts val="0"/>
              </a:spcAft>
              <a:buClr>
                <a:schemeClr val="bg1"/>
              </a:buClr>
            </a:pPr>
            <a:r>
              <a:rPr lang="en-SG" sz="1000" dirty="0" smtClean="0">
                <a:solidFill>
                  <a:schemeClr val="bg1">
                    <a:lumMod val="75000"/>
                  </a:schemeClr>
                </a:solidFill>
                <a:latin typeface="+mn-lt"/>
              </a:rPr>
              <a:t>Dell Edge Gateway</a:t>
            </a:r>
            <a:endParaRPr lang="en-US" sz="1000" dirty="0" smtClean="0">
              <a:solidFill>
                <a:schemeClr val="bg1">
                  <a:lumMod val="75000"/>
                </a:schemeClr>
              </a:solidFill>
              <a:latin typeface="+mn-lt"/>
            </a:endParaRPr>
          </a:p>
        </p:txBody>
      </p:sp>
      <p:cxnSp>
        <p:nvCxnSpPr>
          <p:cNvPr id="22" name="Straight Arrow Connector 21"/>
          <p:cNvCxnSpPr/>
          <p:nvPr/>
        </p:nvCxnSpPr>
        <p:spPr>
          <a:xfrm flipV="1">
            <a:off x="698133" y="3472723"/>
            <a:ext cx="779884" cy="4856"/>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067" y="3376013"/>
            <a:ext cx="821511" cy="20313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dirty="0" smtClean="0">
                <a:solidFill>
                  <a:schemeClr val="accent2">
                    <a:lumMod val="75000"/>
                  </a:schemeClr>
                </a:solidFill>
                <a:latin typeface="+mn-lt"/>
              </a:rPr>
              <a:t>Light sensor</a:t>
            </a:r>
            <a:endParaRPr lang="en-US" sz="800" dirty="0" smtClean="0">
              <a:solidFill>
                <a:schemeClr val="accent2">
                  <a:lumMod val="75000"/>
                </a:schemeClr>
              </a:solidFill>
              <a:latin typeface="+mn-lt"/>
            </a:endParaRPr>
          </a:p>
        </p:txBody>
      </p:sp>
      <p:sp>
        <p:nvSpPr>
          <p:cNvPr id="28" name="TextBox 27"/>
          <p:cNvSpPr txBox="1"/>
          <p:nvPr/>
        </p:nvSpPr>
        <p:spPr>
          <a:xfrm>
            <a:off x="-22638" y="3720028"/>
            <a:ext cx="1245371" cy="20313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dirty="0" smtClean="0">
                <a:solidFill>
                  <a:schemeClr val="accent2">
                    <a:lumMod val="75000"/>
                  </a:schemeClr>
                </a:solidFill>
                <a:latin typeface="+mn-lt"/>
              </a:rPr>
              <a:t>Soil Moisture sensor</a:t>
            </a:r>
            <a:endParaRPr lang="en-US" sz="800" dirty="0" smtClean="0">
              <a:solidFill>
                <a:schemeClr val="accent2">
                  <a:lumMod val="75000"/>
                </a:schemeClr>
              </a:solidFill>
              <a:latin typeface="+mn-lt"/>
            </a:endParaRPr>
          </a:p>
        </p:txBody>
      </p:sp>
      <p:cxnSp>
        <p:nvCxnSpPr>
          <p:cNvPr id="32" name="Straight Arrow Connector 31"/>
          <p:cNvCxnSpPr/>
          <p:nvPr/>
        </p:nvCxnSpPr>
        <p:spPr>
          <a:xfrm flipV="1">
            <a:off x="1055388" y="3796763"/>
            <a:ext cx="422629" cy="994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478017" y="2615020"/>
            <a:ext cx="1045934" cy="654745"/>
          </a:xfrm>
          <a:prstGeom prst="roundRect">
            <a:avLst/>
          </a:prstGeom>
        </p:spPr>
        <p:style>
          <a:lnRef idx="1">
            <a:schemeClr val="accent3"/>
          </a:lnRef>
          <a:fillRef idx="2">
            <a:schemeClr val="accent3"/>
          </a:fillRef>
          <a:effectRef idx="1">
            <a:schemeClr val="accent3"/>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r>
              <a:rPr lang="en-SG" sz="900" dirty="0" smtClean="0">
                <a:solidFill>
                  <a:schemeClr val="bg2"/>
                </a:solidFill>
              </a:rPr>
              <a:t>Device Controller</a:t>
            </a:r>
            <a:endParaRPr lang="en-US" sz="900" dirty="0" smtClean="0">
              <a:solidFill>
                <a:schemeClr val="bg2"/>
              </a:solidFill>
            </a:endParaRPr>
          </a:p>
        </p:txBody>
      </p:sp>
      <p:sp>
        <p:nvSpPr>
          <p:cNvPr id="34" name="TextBox 33"/>
          <p:cNvSpPr txBox="1"/>
          <p:nvPr/>
        </p:nvSpPr>
        <p:spPr>
          <a:xfrm>
            <a:off x="28504" y="3021444"/>
            <a:ext cx="691321" cy="20313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b="1" dirty="0" smtClean="0">
                <a:solidFill>
                  <a:schemeClr val="accent4"/>
                </a:solidFill>
                <a:latin typeface="+mn-lt"/>
              </a:rPr>
              <a:t>Grow light</a:t>
            </a:r>
            <a:endParaRPr lang="en-US" sz="800" b="1" dirty="0" smtClean="0">
              <a:solidFill>
                <a:schemeClr val="accent4"/>
              </a:solidFill>
              <a:latin typeface="+mn-lt"/>
            </a:endParaRPr>
          </a:p>
        </p:txBody>
      </p:sp>
      <p:sp>
        <p:nvSpPr>
          <p:cNvPr id="35" name="TextBox 34"/>
          <p:cNvSpPr txBox="1"/>
          <p:nvPr/>
        </p:nvSpPr>
        <p:spPr>
          <a:xfrm>
            <a:off x="53671" y="2825980"/>
            <a:ext cx="603947" cy="20313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b="1" dirty="0" smtClean="0">
                <a:solidFill>
                  <a:schemeClr val="accent4"/>
                </a:solidFill>
                <a:latin typeface="+mn-lt"/>
              </a:rPr>
              <a:t>Fan</a:t>
            </a:r>
            <a:endParaRPr lang="en-US" sz="800" b="1" dirty="0" smtClean="0">
              <a:solidFill>
                <a:schemeClr val="accent4"/>
              </a:solidFill>
              <a:latin typeface="+mn-lt"/>
            </a:endParaRPr>
          </a:p>
        </p:txBody>
      </p:sp>
      <p:cxnSp>
        <p:nvCxnSpPr>
          <p:cNvPr id="36" name="Straight Arrow Connector 35"/>
          <p:cNvCxnSpPr>
            <a:stCxn id="34" idx="3"/>
          </p:cNvCxnSpPr>
          <p:nvPr/>
        </p:nvCxnSpPr>
        <p:spPr>
          <a:xfrm flipV="1">
            <a:off x="719825" y="3110897"/>
            <a:ext cx="733715" cy="12114"/>
          </a:xfrm>
          <a:prstGeom prst="straightConnector1">
            <a:avLst/>
          </a:prstGeom>
          <a:ln w="508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10807" y="2941711"/>
            <a:ext cx="1067210" cy="4858"/>
          </a:xfrm>
          <a:prstGeom prst="straightConnector1">
            <a:avLst/>
          </a:prstGeom>
          <a:ln w="508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055388" y="3637405"/>
            <a:ext cx="422629"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2548787" y="3688842"/>
            <a:ext cx="448856" cy="1"/>
          </a:xfrm>
          <a:prstGeom prst="straightConnector1">
            <a:avLst/>
          </a:prstGeom>
          <a:ln w="508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0"/>
            <a:endCxn id="12" idx="2"/>
          </p:cNvCxnSpPr>
          <p:nvPr/>
        </p:nvCxnSpPr>
        <p:spPr>
          <a:xfrm flipV="1">
            <a:off x="3442513" y="3284200"/>
            <a:ext cx="12518" cy="241367"/>
          </a:xfrm>
          <a:prstGeom prst="straightConnector1">
            <a:avLst/>
          </a:prstGeom>
          <a:ln w="508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2" idx="0"/>
          </p:cNvCxnSpPr>
          <p:nvPr/>
        </p:nvCxnSpPr>
        <p:spPr>
          <a:xfrm flipV="1">
            <a:off x="3455031" y="1457845"/>
            <a:ext cx="13430" cy="137234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a:xfrm>
            <a:off x="3131053" y="1150818"/>
            <a:ext cx="1132243" cy="307027"/>
          </a:xfrm>
          <a:prstGeom prst="roundRect">
            <a:avLst/>
          </a:prstGeom>
        </p:spPr>
        <p:style>
          <a:lnRef idx="1">
            <a:schemeClr val="accent3"/>
          </a:lnRef>
          <a:fillRef idx="2">
            <a:schemeClr val="accent3"/>
          </a:fillRef>
          <a:effectRef idx="1">
            <a:schemeClr val="accent3"/>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r>
              <a:rPr lang="en-US" sz="1100" dirty="0" smtClean="0">
                <a:solidFill>
                  <a:schemeClr val="bg2"/>
                </a:solidFill>
              </a:rPr>
              <a:t>Dashboard</a:t>
            </a:r>
          </a:p>
        </p:txBody>
      </p:sp>
      <p:cxnSp>
        <p:nvCxnSpPr>
          <p:cNvPr id="79" name="Straight Arrow Connector 78"/>
          <p:cNvCxnSpPr/>
          <p:nvPr/>
        </p:nvCxnSpPr>
        <p:spPr>
          <a:xfrm>
            <a:off x="1291538" y="1164900"/>
            <a:ext cx="1807672" cy="2196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3508" y="1044015"/>
            <a:ext cx="1717589" cy="216982"/>
          </a:xfrm>
          <a:prstGeom prst="rect">
            <a:avLst/>
          </a:prstGeom>
          <a:noFill/>
        </p:spPr>
        <p:txBody>
          <a:bodyPr wrap="square" rtlCol="0">
            <a:spAutoFit/>
          </a:bodyPr>
          <a:lstStyle/>
          <a:p>
            <a:pPr>
              <a:lnSpc>
                <a:spcPct val="90000"/>
              </a:lnSpc>
              <a:spcBef>
                <a:spcPts val="600"/>
              </a:spcBef>
              <a:spcAft>
                <a:spcPts val="0"/>
              </a:spcAft>
              <a:buClr>
                <a:schemeClr val="bg1"/>
              </a:buClr>
            </a:pPr>
            <a:r>
              <a:rPr lang="en-SG" sz="900" dirty="0" smtClean="0">
                <a:solidFill>
                  <a:schemeClr val="bg1"/>
                </a:solidFill>
                <a:latin typeface="+mn-lt"/>
              </a:rPr>
              <a:t>Weather Web Service</a:t>
            </a:r>
            <a:endParaRPr lang="en-US" sz="900" dirty="0" smtClean="0">
              <a:solidFill>
                <a:schemeClr val="bg1"/>
              </a:solidFill>
              <a:latin typeface="+mn-lt"/>
            </a:endParaRPr>
          </a:p>
        </p:txBody>
      </p:sp>
      <p:sp>
        <p:nvSpPr>
          <p:cNvPr id="86" name="TextBox 85"/>
          <p:cNvSpPr txBox="1"/>
          <p:nvPr/>
        </p:nvSpPr>
        <p:spPr>
          <a:xfrm>
            <a:off x="144147" y="1561739"/>
            <a:ext cx="734742" cy="20313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b="1" dirty="0" smtClean="0">
                <a:solidFill>
                  <a:schemeClr val="accent4"/>
                </a:solidFill>
                <a:latin typeface="+mn-lt"/>
              </a:rPr>
              <a:t>Live View</a:t>
            </a:r>
            <a:endParaRPr lang="en-US" sz="800" b="1" dirty="0" smtClean="0">
              <a:solidFill>
                <a:schemeClr val="accent4"/>
              </a:solidFill>
              <a:latin typeface="+mn-lt"/>
            </a:endParaRPr>
          </a:p>
        </p:txBody>
      </p:sp>
      <p:cxnSp>
        <p:nvCxnSpPr>
          <p:cNvPr id="100" name="Straight Arrow Connector 99"/>
          <p:cNvCxnSpPr/>
          <p:nvPr/>
        </p:nvCxnSpPr>
        <p:spPr>
          <a:xfrm>
            <a:off x="722969" y="1365117"/>
            <a:ext cx="2376241" cy="38755"/>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7400882" y="2639052"/>
            <a:ext cx="1233052" cy="341632"/>
          </a:xfrm>
          <a:prstGeom prst="rect">
            <a:avLst/>
          </a:prstGeom>
          <a:noFill/>
        </p:spPr>
        <p:txBody>
          <a:bodyPr wrap="square" rtlCol="0">
            <a:spAutoFit/>
          </a:bodyPr>
          <a:lstStyle/>
          <a:p>
            <a:pPr>
              <a:lnSpc>
                <a:spcPct val="90000"/>
              </a:lnSpc>
              <a:spcBef>
                <a:spcPts val="600"/>
              </a:spcBef>
              <a:spcAft>
                <a:spcPts val="0"/>
              </a:spcAft>
              <a:buClr>
                <a:schemeClr val="bg1"/>
              </a:buClr>
            </a:pPr>
            <a:r>
              <a:rPr lang="en-SG" sz="900" dirty="0" smtClean="0">
                <a:solidFill>
                  <a:schemeClr val="bg1"/>
                </a:solidFill>
                <a:latin typeface="+mn-lt"/>
              </a:rPr>
              <a:t>Microsoft Azure Cognitive Service</a:t>
            </a:r>
            <a:endParaRPr lang="en-US" sz="900" dirty="0" smtClean="0">
              <a:solidFill>
                <a:schemeClr val="bg1"/>
              </a:solidFill>
              <a:latin typeface="+mn-lt"/>
            </a:endParaRPr>
          </a:p>
        </p:txBody>
      </p:sp>
      <p:pic>
        <p:nvPicPr>
          <p:cNvPr id="137"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4619" y="3859631"/>
            <a:ext cx="645653" cy="338462"/>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Arrow Connector 137"/>
          <p:cNvCxnSpPr>
            <a:stCxn id="9" idx="3"/>
            <a:endCxn id="137" idx="1"/>
          </p:cNvCxnSpPr>
          <p:nvPr/>
        </p:nvCxnSpPr>
        <p:spPr>
          <a:xfrm>
            <a:off x="3883396" y="3677836"/>
            <a:ext cx="701223" cy="351026"/>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62" idx="1"/>
          </p:cNvCxnSpPr>
          <p:nvPr/>
        </p:nvCxnSpPr>
        <p:spPr>
          <a:xfrm>
            <a:off x="4989645" y="4202282"/>
            <a:ext cx="880476" cy="30655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9" name="Picture 6"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 b="6250"/>
          <a:stretch/>
        </p:blipFill>
        <p:spPr bwMode="auto">
          <a:xfrm>
            <a:off x="7513607" y="4125590"/>
            <a:ext cx="941427" cy="66194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5870121" y="4159937"/>
            <a:ext cx="1257300" cy="697808"/>
            <a:chOff x="5870121" y="4040275"/>
            <a:chExt cx="1257300" cy="697808"/>
          </a:xfrm>
        </p:grpSpPr>
        <p:sp>
          <p:nvSpPr>
            <p:cNvPr id="62" name="Rounded Rectangle 61"/>
            <p:cNvSpPr/>
            <p:nvPr/>
          </p:nvSpPr>
          <p:spPr>
            <a:xfrm>
              <a:off x="5870121" y="4040275"/>
              <a:ext cx="1257300" cy="697808"/>
            </a:xfrm>
            <a:prstGeom prst="roundRect">
              <a:avLst/>
            </a:prstGeom>
            <a:solidFill>
              <a:schemeClr val="bg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3" name="TextBox 62"/>
            <p:cNvSpPr txBox="1"/>
            <p:nvPr/>
          </p:nvSpPr>
          <p:spPr>
            <a:xfrm>
              <a:off x="5960920" y="4053056"/>
              <a:ext cx="1166501" cy="230832"/>
            </a:xfrm>
            <a:prstGeom prst="rect">
              <a:avLst/>
            </a:prstGeom>
            <a:noFill/>
          </p:spPr>
          <p:txBody>
            <a:bodyPr wrap="square" rtlCol="0">
              <a:spAutoFit/>
            </a:bodyPr>
            <a:lstStyle/>
            <a:p>
              <a:pPr>
                <a:lnSpc>
                  <a:spcPct val="90000"/>
                </a:lnSpc>
                <a:spcBef>
                  <a:spcPts val="600"/>
                </a:spcBef>
                <a:spcAft>
                  <a:spcPts val="0"/>
                </a:spcAft>
                <a:buClr>
                  <a:schemeClr val="bg1"/>
                </a:buClr>
              </a:pPr>
              <a:r>
                <a:rPr lang="en-SG" sz="1000" dirty="0" err="1" smtClean="0">
                  <a:solidFill>
                    <a:schemeClr val="bg2"/>
                  </a:solidFill>
                  <a:latin typeface="+mn-lt"/>
                </a:rPr>
                <a:t>Isilon</a:t>
              </a:r>
              <a:r>
                <a:rPr lang="en-SG" sz="1000" dirty="0" smtClean="0">
                  <a:solidFill>
                    <a:schemeClr val="bg2"/>
                  </a:solidFill>
                  <a:latin typeface="+mn-lt"/>
                </a:rPr>
                <a:t> Data Lake</a:t>
              </a:r>
              <a:endParaRPr lang="en-US" sz="1000" dirty="0" smtClean="0">
                <a:solidFill>
                  <a:schemeClr val="bg2"/>
                </a:solidFill>
                <a:latin typeface="+mn-lt"/>
              </a:endParaRPr>
            </a:p>
          </p:txBody>
        </p:sp>
        <p:pic>
          <p:nvPicPr>
            <p:cNvPr id="150" name="Picture 4" descr="Image result for hive"/>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53355" y="4308109"/>
              <a:ext cx="518526" cy="41162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1" name="Straight Arrow Connector 150"/>
          <p:cNvCxnSpPr/>
          <p:nvPr/>
        </p:nvCxnSpPr>
        <p:spPr>
          <a:xfrm flipV="1">
            <a:off x="7127421" y="4488913"/>
            <a:ext cx="492391" cy="962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5" name="Picture 15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26897" y="3581259"/>
            <a:ext cx="803001" cy="559976"/>
          </a:xfrm>
          <a:prstGeom prst="rect">
            <a:avLst/>
          </a:prstGeom>
        </p:spPr>
      </p:pic>
      <p:cxnSp>
        <p:nvCxnSpPr>
          <p:cNvPr id="157" name="Straight Arrow Connector 156"/>
          <p:cNvCxnSpPr>
            <a:endCxn id="155" idx="1"/>
          </p:cNvCxnSpPr>
          <p:nvPr/>
        </p:nvCxnSpPr>
        <p:spPr>
          <a:xfrm>
            <a:off x="4009584" y="3304520"/>
            <a:ext cx="1917313" cy="55672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12" idx="3"/>
            <a:endCxn id="133" idx="1"/>
          </p:cNvCxnSpPr>
          <p:nvPr/>
        </p:nvCxnSpPr>
        <p:spPr>
          <a:xfrm flipV="1">
            <a:off x="4009584" y="2809868"/>
            <a:ext cx="3391298" cy="247326"/>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9" name="Picture 1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0900" y="2026152"/>
            <a:ext cx="732200" cy="549150"/>
          </a:xfrm>
          <a:prstGeom prst="rect">
            <a:avLst/>
          </a:prstGeom>
        </p:spPr>
      </p:pic>
      <p:cxnSp>
        <p:nvCxnSpPr>
          <p:cNvPr id="170" name="Straight Arrow Connector 169"/>
          <p:cNvCxnSpPr/>
          <p:nvPr/>
        </p:nvCxnSpPr>
        <p:spPr>
          <a:xfrm flipV="1">
            <a:off x="4033617" y="2271768"/>
            <a:ext cx="3563560" cy="6840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rotWithShape="1">
          <a:blip r:embed="rId8">
            <a:extLst>
              <a:ext uri="{28A0092B-C50C-407E-A947-70E740481C1C}">
                <a14:useLocalDpi xmlns:a14="http://schemas.microsoft.com/office/drawing/2010/main" val="0"/>
              </a:ext>
            </a:extLst>
          </a:blip>
          <a:srcRect l="33379" t="16783" r="39522" b="12366"/>
          <a:stretch/>
        </p:blipFill>
        <p:spPr>
          <a:xfrm>
            <a:off x="7558484" y="970663"/>
            <a:ext cx="526847" cy="667339"/>
          </a:xfrm>
          <a:prstGeom prst="rect">
            <a:avLst/>
          </a:prstGeom>
        </p:spPr>
      </p:pic>
      <p:cxnSp>
        <p:nvCxnSpPr>
          <p:cNvPr id="177" name="Straight Arrow Connector 176"/>
          <p:cNvCxnSpPr>
            <a:stCxn id="169" idx="0"/>
            <a:endCxn id="176" idx="2"/>
          </p:cNvCxnSpPr>
          <p:nvPr/>
        </p:nvCxnSpPr>
        <p:spPr>
          <a:xfrm flipH="1" flipV="1">
            <a:off x="7821908" y="1638002"/>
            <a:ext cx="5092" cy="38815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7461650" y="523532"/>
            <a:ext cx="678424" cy="20319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dirty="0" smtClean="0">
                <a:solidFill>
                  <a:schemeClr val="accent4"/>
                </a:solidFill>
                <a:latin typeface="+mn-lt"/>
              </a:rPr>
              <a:t>AWS SES</a:t>
            </a:r>
            <a:endParaRPr lang="en-US" sz="800" dirty="0" smtClean="0">
              <a:solidFill>
                <a:schemeClr val="accent4"/>
              </a:solidFill>
              <a:latin typeface="+mn-lt"/>
            </a:endParaRPr>
          </a:p>
        </p:txBody>
      </p:sp>
      <p:cxnSp>
        <p:nvCxnSpPr>
          <p:cNvPr id="181" name="Straight Arrow Connector 180"/>
          <p:cNvCxnSpPr/>
          <p:nvPr/>
        </p:nvCxnSpPr>
        <p:spPr>
          <a:xfrm flipV="1">
            <a:off x="7812252" y="669741"/>
            <a:ext cx="0" cy="29849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9" name="Picture 188"/>
          <p:cNvPicPr>
            <a:picLocks noChangeAspect="1"/>
          </p:cNvPicPr>
          <p:nvPr/>
        </p:nvPicPr>
        <p:blipFill rotWithShape="1">
          <a:blip r:embed="rId9" cstate="print">
            <a:extLst>
              <a:ext uri="{28A0092B-C50C-407E-A947-70E740481C1C}">
                <a14:useLocalDpi xmlns:a14="http://schemas.microsoft.com/office/drawing/2010/main" val="0"/>
              </a:ext>
            </a:extLst>
          </a:blip>
          <a:srcRect l="52678" t="21110" r="27503" b="45928"/>
          <a:stretch/>
        </p:blipFill>
        <p:spPr>
          <a:xfrm>
            <a:off x="1746261" y="1717859"/>
            <a:ext cx="526395" cy="604643"/>
          </a:xfrm>
          <a:prstGeom prst="rect">
            <a:avLst/>
          </a:prstGeom>
        </p:spPr>
      </p:pic>
      <p:pic>
        <p:nvPicPr>
          <p:cNvPr id="190" name="Picture 189"/>
          <p:cNvPicPr>
            <a:picLocks noChangeAspect="1"/>
          </p:cNvPicPr>
          <p:nvPr/>
        </p:nvPicPr>
        <p:blipFill rotWithShape="1">
          <a:blip r:embed="rId9" cstate="print">
            <a:extLst>
              <a:ext uri="{28A0092B-C50C-407E-A947-70E740481C1C}">
                <a14:useLocalDpi xmlns:a14="http://schemas.microsoft.com/office/drawing/2010/main" val="0"/>
              </a:ext>
            </a:extLst>
          </a:blip>
          <a:srcRect l="78657" t="20722" r="4069" b="42244"/>
          <a:stretch/>
        </p:blipFill>
        <p:spPr>
          <a:xfrm>
            <a:off x="8461497" y="991940"/>
            <a:ext cx="415226" cy="614791"/>
          </a:xfrm>
          <a:prstGeom prst="rect">
            <a:avLst/>
          </a:prstGeom>
        </p:spPr>
      </p:pic>
      <p:cxnSp>
        <p:nvCxnSpPr>
          <p:cNvPr id="191" name="Straight Arrow Connector 190"/>
          <p:cNvCxnSpPr/>
          <p:nvPr/>
        </p:nvCxnSpPr>
        <p:spPr>
          <a:xfrm flipV="1">
            <a:off x="8044388" y="1229307"/>
            <a:ext cx="405828" cy="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89" idx="2"/>
            <a:endCxn id="33" idx="0"/>
          </p:cNvCxnSpPr>
          <p:nvPr/>
        </p:nvCxnSpPr>
        <p:spPr>
          <a:xfrm flipH="1">
            <a:off x="2000984" y="2322502"/>
            <a:ext cx="8475" cy="292518"/>
          </a:xfrm>
          <a:prstGeom prst="straightConnector1">
            <a:avLst/>
          </a:prstGeom>
          <a:ln w="508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8" name="Picture 207"/>
          <p:cNvPicPr>
            <a:picLocks noChangeAspect="1"/>
          </p:cNvPicPr>
          <p:nvPr/>
        </p:nvPicPr>
        <p:blipFill rotWithShape="1">
          <a:blip r:embed="rId10">
            <a:extLst>
              <a:ext uri="{28A0092B-C50C-407E-A947-70E740481C1C}">
                <a14:useLocalDpi xmlns:a14="http://schemas.microsoft.com/office/drawing/2010/main" val="0"/>
              </a:ext>
            </a:extLst>
          </a:blip>
          <a:srcRect l="43685" t="26601" r="48254" b="56208"/>
          <a:stretch/>
        </p:blipFill>
        <p:spPr>
          <a:xfrm>
            <a:off x="4109717" y="675808"/>
            <a:ext cx="267747" cy="321297"/>
          </a:xfrm>
          <a:prstGeom prst="rect">
            <a:avLst/>
          </a:prstGeom>
        </p:spPr>
      </p:pic>
      <p:sp>
        <p:nvSpPr>
          <p:cNvPr id="214" name="Rounded Rectangle 213"/>
          <p:cNvSpPr/>
          <p:nvPr/>
        </p:nvSpPr>
        <p:spPr>
          <a:xfrm>
            <a:off x="1453540" y="3395955"/>
            <a:ext cx="1049427" cy="667744"/>
          </a:xfrm>
          <a:prstGeom prst="roundRect">
            <a:avLst/>
          </a:prstGeom>
        </p:spPr>
        <p:style>
          <a:lnRef idx="1">
            <a:schemeClr val="dk1"/>
          </a:lnRef>
          <a:fillRef idx="2">
            <a:schemeClr val="dk1"/>
          </a:fillRef>
          <a:effectRef idx="1">
            <a:schemeClr val="dk1"/>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r>
              <a:rPr lang="en-SG" sz="900" dirty="0" smtClean="0">
                <a:solidFill>
                  <a:schemeClr val="bg1"/>
                </a:solidFill>
                <a:latin typeface="Consolas" panose="020B0609020204030204" pitchFamily="49" charset="0"/>
              </a:rPr>
              <a:t>Sensor Reader</a:t>
            </a:r>
          </a:p>
        </p:txBody>
      </p:sp>
      <p:pic>
        <p:nvPicPr>
          <p:cNvPr id="222" name="Picture 221"/>
          <p:cNvPicPr>
            <a:picLocks noChangeAspect="1"/>
          </p:cNvPicPr>
          <p:nvPr/>
        </p:nvPicPr>
        <p:blipFill>
          <a:blip r:embed="rId11"/>
          <a:stretch>
            <a:fillRect/>
          </a:stretch>
        </p:blipFill>
        <p:spPr>
          <a:xfrm>
            <a:off x="286038" y="1236167"/>
            <a:ext cx="356112" cy="295439"/>
          </a:xfrm>
          <a:prstGeom prst="rect">
            <a:avLst/>
          </a:prstGeom>
          <a:effectLst>
            <a:outerShdw blurRad="50800" dist="38100" dir="2700000" algn="tl" rotWithShape="0">
              <a:prstClr val="black">
                <a:alpha val="40000"/>
              </a:prstClr>
            </a:outerShdw>
          </a:effectLst>
        </p:spPr>
      </p:pic>
      <p:pic>
        <p:nvPicPr>
          <p:cNvPr id="224" name="Picture 223"/>
          <p:cNvPicPr>
            <a:picLocks noChangeAspect="1"/>
          </p:cNvPicPr>
          <p:nvPr/>
        </p:nvPicPr>
        <p:blipFill>
          <a:blip r:embed="rId11"/>
          <a:stretch>
            <a:fillRect/>
          </a:stretch>
        </p:blipFill>
        <p:spPr>
          <a:xfrm>
            <a:off x="660945" y="4394642"/>
            <a:ext cx="356112" cy="295439"/>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5614" y="2591368"/>
            <a:ext cx="265671" cy="265671"/>
          </a:xfrm>
          <a:prstGeom prst="rect">
            <a:avLst/>
          </a:prstGeom>
        </p:spPr>
      </p:pic>
      <p:cxnSp>
        <p:nvCxnSpPr>
          <p:cNvPr id="68" name="Straight Arrow Connector 67"/>
          <p:cNvCxnSpPr>
            <a:stCxn id="2" idx="3"/>
          </p:cNvCxnSpPr>
          <p:nvPr/>
        </p:nvCxnSpPr>
        <p:spPr>
          <a:xfrm flipV="1">
            <a:off x="421285" y="2713074"/>
            <a:ext cx="1056732" cy="11130"/>
          </a:xfrm>
          <a:prstGeom prst="straightConnector1">
            <a:avLst/>
          </a:prstGeom>
          <a:ln w="508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12" idx="1"/>
          </p:cNvCxnSpPr>
          <p:nvPr/>
        </p:nvCxnSpPr>
        <p:spPr>
          <a:xfrm>
            <a:off x="2523951" y="3057194"/>
            <a:ext cx="376526" cy="0"/>
          </a:xfrm>
          <a:prstGeom prst="straightConnector1">
            <a:avLst/>
          </a:prstGeom>
          <a:ln w="508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8607" y="3889325"/>
            <a:ext cx="1245371" cy="20313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dirty="0" smtClean="0">
                <a:solidFill>
                  <a:schemeClr val="accent2">
                    <a:lumMod val="75000"/>
                  </a:schemeClr>
                </a:solidFill>
                <a:latin typeface="+mn-lt"/>
              </a:rPr>
              <a:t>Ultrasonic sensor</a:t>
            </a:r>
            <a:endParaRPr lang="en-US" sz="800" dirty="0" smtClean="0">
              <a:solidFill>
                <a:schemeClr val="accent2">
                  <a:lumMod val="75000"/>
                </a:schemeClr>
              </a:solidFill>
              <a:latin typeface="+mn-lt"/>
            </a:endParaRPr>
          </a:p>
        </p:txBody>
      </p:sp>
      <p:cxnSp>
        <p:nvCxnSpPr>
          <p:cNvPr id="72" name="Straight Arrow Connector 71"/>
          <p:cNvCxnSpPr/>
          <p:nvPr/>
        </p:nvCxnSpPr>
        <p:spPr>
          <a:xfrm flipV="1">
            <a:off x="941033" y="3997899"/>
            <a:ext cx="536984" cy="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3" name="Picture 4" descr="Pivotal Cloud Foundry log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6862" r="3511" b="14983"/>
          <a:stretch/>
        </p:blipFill>
        <p:spPr bwMode="auto">
          <a:xfrm>
            <a:off x="2897525" y="713339"/>
            <a:ext cx="1192474" cy="265223"/>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30483" y="2393001"/>
            <a:ext cx="1005288" cy="20313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b="1" dirty="0" smtClean="0">
                <a:solidFill>
                  <a:schemeClr val="accent4"/>
                </a:solidFill>
                <a:latin typeface="+mn-lt"/>
              </a:rPr>
              <a:t>Dual language</a:t>
            </a:r>
            <a:endParaRPr lang="en-US" sz="800" b="1" dirty="0" smtClean="0">
              <a:solidFill>
                <a:schemeClr val="accent4"/>
              </a:solidFill>
              <a:latin typeface="+mn-lt"/>
            </a:endParaRPr>
          </a:p>
        </p:txBody>
      </p:sp>
      <p:pic>
        <p:nvPicPr>
          <p:cNvPr id="1026" name="Picture 2" descr="https://blog.dellemc.com/uploads/2016/08/sapslide-1.png"/>
          <p:cNvPicPr>
            <a:picLocks noChangeAspect="1" noChangeArrowheads="1"/>
          </p:cNvPicPr>
          <p:nvPr/>
        </p:nvPicPr>
        <p:blipFill rotWithShape="1">
          <a:blip r:embed="rId14">
            <a:extLst>
              <a:ext uri="{28A0092B-C50C-407E-A947-70E740481C1C}">
                <a14:useLocalDpi xmlns:a14="http://schemas.microsoft.com/office/drawing/2010/main" val="0"/>
              </a:ext>
            </a:extLst>
          </a:blip>
          <a:srcRect l="27258" t="54746" r="66528" b="23559"/>
          <a:stretch/>
        </p:blipFill>
        <p:spPr bwMode="auto">
          <a:xfrm>
            <a:off x="3324806" y="4641299"/>
            <a:ext cx="239340" cy="3231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sorflow"/>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86487" y="3395955"/>
            <a:ext cx="575687" cy="479834"/>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516771" y="4674462"/>
            <a:ext cx="603947" cy="20313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b="1" dirty="0" smtClean="0">
                <a:solidFill>
                  <a:schemeClr val="accent4"/>
                </a:solidFill>
                <a:latin typeface="+mn-lt"/>
              </a:rPr>
              <a:t>Camera</a:t>
            </a:r>
            <a:endParaRPr lang="en-US" sz="800" b="1" dirty="0" smtClean="0">
              <a:solidFill>
                <a:schemeClr val="accent4"/>
              </a:solidFill>
              <a:latin typeface="+mn-lt"/>
            </a:endParaRPr>
          </a:p>
        </p:txBody>
      </p:sp>
      <p:cxnSp>
        <p:nvCxnSpPr>
          <p:cNvPr id="80" name="Straight Arrow Connector 79"/>
          <p:cNvCxnSpPr/>
          <p:nvPr/>
        </p:nvCxnSpPr>
        <p:spPr>
          <a:xfrm flipV="1">
            <a:off x="1043396" y="4606016"/>
            <a:ext cx="1712675" cy="898"/>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1028" idx="1"/>
          </p:cNvCxnSpPr>
          <p:nvPr/>
        </p:nvCxnSpPr>
        <p:spPr>
          <a:xfrm>
            <a:off x="4030069" y="3197476"/>
            <a:ext cx="3556418" cy="438396"/>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ounded Rectangle 108"/>
          <p:cNvSpPr/>
          <p:nvPr/>
        </p:nvSpPr>
        <p:spPr>
          <a:xfrm>
            <a:off x="6988951" y="97517"/>
            <a:ext cx="2049296" cy="2893067"/>
          </a:xfrm>
          <a:prstGeom prst="roundRect">
            <a:avLst/>
          </a:prstGeom>
          <a:noFill/>
          <a:ln w="9525">
            <a:solidFill>
              <a:schemeClr val="bg1">
                <a:lumMod val="20000"/>
                <a:lumOff val="80000"/>
              </a:schemeClr>
            </a:solidFill>
          </a:ln>
        </p:spPr>
        <p:style>
          <a:lnRef idx="1">
            <a:schemeClr val="accent1"/>
          </a:lnRef>
          <a:fillRef idx="2">
            <a:schemeClr val="accent1"/>
          </a:fillRef>
          <a:effectRef idx="1">
            <a:schemeClr val="accent1"/>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111" name="TextBox 110"/>
          <p:cNvSpPr txBox="1"/>
          <p:nvPr/>
        </p:nvSpPr>
        <p:spPr>
          <a:xfrm>
            <a:off x="7403238" y="132969"/>
            <a:ext cx="1204545" cy="237757"/>
          </a:xfrm>
          <a:prstGeom prst="rect">
            <a:avLst/>
          </a:prstGeom>
          <a:noFill/>
        </p:spPr>
        <p:txBody>
          <a:bodyPr wrap="square" rtlCol="0">
            <a:spAutoFit/>
          </a:bodyPr>
          <a:lstStyle/>
          <a:p>
            <a:pPr>
              <a:lnSpc>
                <a:spcPct val="90000"/>
              </a:lnSpc>
              <a:spcBef>
                <a:spcPts val="600"/>
              </a:spcBef>
              <a:spcAft>
                <a:spcPts val="0"/>
              </a:spcAft>
              <a:buClr>
                <a:schemeClr val="bg1"/>
              </a:buClr>
            </a:pPr>
            <a:r>
              <a:rPr lang="en-SG" sz="1000" dirty="0" smtClean="0">
                <a:solidFill>
                  <a:schemeClr val="bg1">
                    <a:lumMod val="75000"/>
                  </a:schemeClr>
                </a:solidFill>
                <a:latin typeface="+mn-lt"/>
              </a:rPr>
              <a:t>Cloud Services</a:t>
            </a:r>
            <a:endParaRPr lang="en-US" sz="1000" dirty="0" smtClean="0">
              <a:solidFill>
                <a:schemeClr val="bg1">
                  <a:lumMod val="75000"/>
                </a:schemeClr>
              </a:solidFill>
              <a:latin typeface="+mn-lt"/>
            </a:endParaRPr>
          </a:p>
        </p:txBody>
      </p:sp>
      <p:sp>
        <p:nvSpPr>
          <p:cNvPr id="112" name="TextBox 111"/>
          <p:cNvSpPr txBox="1"/>
          <p:nvPr/>
        </p:nvSpPr>
        <p:spPr>
          <a:xfrm>
            <a:off x="7375327" y="3095081"/>
            <a:ext cx="1487931" cy="230832"/>
          </a:xfrm>
          <a:prstGeom prst="rect">
            <a:avLst/>
          </a:prstGeom>
          <a:noFill/>
        </p:spPr>
        <p:txBody>
          <a:bodyPr wrap="square" rtlCol="0">
            <a:spAutoFit/>
          </a:bodyPr>
          <a:lstStyle/>
          <a:p>
            <a:pPr>
              <a:lnSpc>
                <a:spcPct val="90000"/>
              </a:lnSpc>
              <a:spcBef>
                <a:spcPts val="600"/>
              </a:spcBef>
              <a:spcAft>
                <a:spcPts val="0"/>
              </a:spcAft>
              <a:buClr>
                <a:schemeClr val="bg1"/>
              </a:buClr>
            </a:pPr>
            <a:r>
              <a:rPr lang="en-SG" sz="1000" dirty="0" smtClean="0">
                <a:solidFill>
                  <a:schemeClr val="bg1">
                    <a:lumMod val="75000"/>
                  </a:schemeClr>
                </a:solidFill>
                <a:latin typeface="+mn-lt"/>
              </a:rPr>
              <a:t>On-premise AI</a:t>
            </a:r>
            <a:endParaRPr lang="en-US" sz="1000" dirty="0" smtClean="0">
              <a:solidFill>
                <a:schemeClr val="bg1">
                  <a:lumMod val="75000"/>
                </a:schemeClr>
              </a:solidFill>
              <a:latin typeface="+mn-lt"/>
            </a:endParaRPr>
          </a:p>
        </p:txBody>
      </p:sp>
      <p:sp>
        <p:nvSpPr>
          <p:cNvPr id="113" name="Rounded Rectangle 112"/>
          <p:cNvSpPr/>
          <p:nvPr/>
        </p:nvSpPr>
        <p:spPr>
          <a:xfrm>
            <a:off x="6988951" y="3069975"/>
            <a:ext cx="2033121" cy="895161"/>
          </a:xfrm>
          <a:prstGeom prst="roundRect">
            <a:avLst/>
          </a:prstGeom>
          <a:noFill/>
          <a:ln w="9525">
            <a:solidFill>
              <a:schemeClr val="bg1">
                <a:lumMod val="20000"/>
                <a:lumOff val="80000"/>
              </a:schemeClr>
            </a:solidFill>
          </a:ln>
        </p:spPr>
        <p:style>
          <a:lnRef idx="1">
            <a:schemeClr val="accent1"/>
          </a:lnRef>
          <a:fillRef idx="2">
            <a:schemeClr val="accent1"/>
          </a:fillRef>
          <a:effectRef idx="1">
            <a:schemeClr val="accent1"/>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120" name="Rounded Rectangle 119"/>
          <p:cNvSpPr/>
          <p:nvPr/>
        </p:nvSpPr>
        <p:spPr>
          <a:xfrm>
            <a:off x="954559" y="2777306"/>
            <a:ext cx="289259" cy="545064"/>
          </a:xfrm>
          <a:prstGeom prst="roundRect">
            <a:avLst/>
          </a:prstGeom>
          <a:solidFill>
            <a:schemeClr val="accent2">
              <a:lumMod val="60000"/>
              <a:lumOff val="40000"/>
            </a:schemeClr>
          </a:solidFill>
          <a:ln w="28575">
            <a:solidFill>
              <a:schemeClr val="accent2">
                <a:lumMod val="50000"/>
              </a:schemeClr>
            </a:solidFill>
          </a:ln>
        </p:spPr>
        <p:style>
          <a:lnRef idx="1">
            <a:schemeClr val="accent1"/>
          </a:lnRef>
          <a:fillRef idx="2">
            <a:schemeClr val="accent1"/>
          </a:fillRef>
          <a:effectRef idx="1">
            <a:schemeClr val="accent1"/>
          </a:effectRef>
          <a:fontRef idx="minor">
            <a:schemeClr val="dk1"/>
          </a:fontRef>
        </p:style>
        <p:txBody>
          <a:bodyPr vert="vert270" wrap="square" lIns="182880" tIns="137160" rIns="137160" bIns="137160" rtlCol="0" anchor="ctr">
            <a:noAutofit/>
          </a:bodyPr>
          <a:lstStyle/>
          <a:p>
            <a:pPr algn="ctr">
              <a:lnSpc>
                <a:spcPct val="90000"/>
              </a:lnSpc>
              <a:spcBef>
                <a:spcPts val="600"/>
              </a:spcBef>
              <a:spcAft>
                <a:spcPts val="0"/>
              </a:spcAft>
            </a:pPr>
            <a:r>
              <a:rPr lang="en-SG" sz="700" b="1" dirty="0" smtClean="0">
                <a:solidFill>
                  <a:schemeClr val="bg2"/>
                </a:solidFill>
              </a:rPr>
              <a:t>relay</a:t>
            </a:r>
            <a:endParaRPr lang="en-US" sz="1800" b="1" dirty="0" err="1" smtClean="0">
              <a:solidFill>
                <a:schemeClr val="bg2"/>
              </a:solidFill>
            </a:endParaRPr>
          </a:p>
        </p:txBody>
      </p:sp>
      <p:sp>
        <p:nvSpPr>
          <p:cNvPr id="124" name="Rounded Rectangle 123"/>
          <p:cNvSpPr/>
          <p:nvPr/>
        </p:nvSpPr>
        <p:spPr>
          <a:xfrm>
            <a:off x="2911849" y="3933929"/>
            <a:ext cx="1197868" cy="335375"/>
          </a:xfrm>
          <a:prstGeom prst="roundRect">
            <a:avLst/>
          </a:prstGeom>
        </p:spPr>
        <p:style>
          <a:lnRef idx="1">
            <a:schemeClr val="dk1"/>
          </a:lnRef>
          <a:fillRef idx="2">
            <a:schemeClr val="dk1"/>
          </a:fillRef>
          <a:effectRef idx="1">
            <a:schemeClr val="dk1"/>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r>
              <a:rPr lang="en-US" sz="900" dirty="0" smtClean="0">
                <a:solidFill>
                  <a:schemeClr val="bg1"/>
                </a:solidFill>
                <a:latin typeface="Consolas" panose="020B0609020204030204" pitchFamily="49" charset="0"/>
              </a:rPr>
              <a:t>Controller</a:t>
            </a:r>
          </a:p>
        </p:txBody>
      </p:sp>
      <p:cxnSp>
        <p:nvCxnSpPr>
          <p:cNvPr id="125" name="Straight Arrow Connector 124"/>
          <p:cNvCxnSpPr/>
          <p:nvPr/>
        </p:nvCxnSpPr>
        <p:spPr>
          <a:xfrm>
            <a:off x="2548787" y="4115249"/>
            <a:ext cx="376526" cy="0"/>
          </a:xfrm>
          <a:prstGeom prst="straightConnector1">
            <a:avLst/>
          </a:prstGeom>
          <a:ln w="508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V="1">
            <a:off x="8127640" y="3645523"/>
            <a:ext cx="310663" cy="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8393210" y="3534275"/>
            <a:ext cx="678424" cy="203193"/>
          </a:xfrm>
          <a:prstGeom prst="rect">
            <a:avLst/>
          </a:prstGeom>
          <a:noFill/>
        </p:spPr>
        <p:txBody>
          <a:bodyPr wrap="square" rtlCol="0">
            <a:spAutoFit/>
          </a:bodyPr>
          <a:lstStyle/>
          <a:p>
            <a:pPr>
              <a:lnSpc>
                <a:spcPct val="90000"/>
              </a:lnSpc>
              <a:spcBef>
                <a:spcPts val="600"/>
              </a:spcBef>
              <a:spcAft>
                <a:spcPts val="0"/>
              </a:spcAft>
              <a:buClr>
                <a:schemeClr val="bg1"/>
              </a:buClr>
            </a:pPr>
            <a:r>
              <a:rPr lang="en-SG" sz="800" dirty="0" smtClean="0">
                <a:solidFill>
                  <a:schemeClr val="bg1">
                    <a:lumMod val="75000"/>
                  </a:schemeClr>
                </a:solidFill>
                <a:latin typeface="+mn-lt"/>
              </a:rPr>
              <a:t>Email</a:t>
            </a:r>
            <a:endParaRPr lang="en-US" sz="800" dirty="0" smtClean="0">
              <a:solidFill>
                <a:schemeClr val="bg1">
                  <a:lumMod val="75000"/>
                </a:schemeClr>
              </a:solidFill>
              <a:latin typeface="+mn-lt"/>
            </a:endParaRPr>
          </a:p>
        </p:txBody>
      </p:sp>
    </p:spTree>
    <p:extLst>
      <p:ext uri="{BB962C8B-B14F-4D97-AF65-F5344CB8AC3E}">
        <p14:creationId xmlns:p14="http://schemas.microsoft.com/office/powerpoint/2010/main" val="1209882923"/>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3_Dell_EMC_PPT_Template">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DellEMC template">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3.xml><?xml version="1.0" encoding="utf-8"?>
<a:theme xmlns:a="http://schemas.openxmlformats.org/drawingml/2006/main" name="New Dell PPT 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4.xml><?xml version="1.0" encoding="utf-8"?>
<a:theme xmlns:a="http://schemas.openxmlformats.org/drawingml/2006/main" name="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5.xml><?xml version="1.0" encoding="utf-8"?>
<a:theme xmlns:a="http://schemas.openxmlformats.org/drawingml/2006/main" name="1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6.xml><?xml version="1.0" encoding="utf-8"?>
<a:theme xmlns:a="http://schemas.openxmlformats.org/drawingml/2006/main" name="2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7.xml><?xml version="1.0" encoding="utf-8"?>
<a:theme xmlns:a="http://schemas.openxmlformats.org/drawingml/2006/main" name="1_DellEMC template">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8.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 EMC Templates</Template>
  <TotalTime>18896</TotalTime>
  <Words>1721</Words>
  <Application>Microsoft Office PowerPoint</Application>
  <PresentationFormat>On-screen Show (16:9)</PresentationFormat>
  <Paragraphs>100</Paragraphs>
  <Slides>8</Slides>
  <Notes>5</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8</vt:i4>
      </vt:variant>
    </vt:vector>
  </HeadingPairs>
  <TitlesOfParts>
    <vt:vector size="29" baseType="lpstr">
      <vt:lpstr>Architects Daughter</vt:lpstr>
      <vt:lpstr>Arial</vt:lpstr>
      <vt:lpstr>Arial Black</vt:lpstr>
      <vt:lpstr>Calibri</vt:lpstr>
      <vt:lpstr>Consolas</vt:lpstr>
      <vt:lpstr>Courier New</vt:lpstr>
      <vt:lpstr>Lucida Grande</vt:lpstr>
      <vt:lpstr>MetaNormalLF-Roman</vt:lpstr>
      <vt:lpstr>Museo For Dell 300</vt:lpstr>
      <vt:lpstr>museo sans for dell</vt:lpstr>
      <vt:lpstr>museo sans for dell</vt:lpstr>
      <vt:lpstr>Roboto</vt:lpstr>
      <vt:lpstr>Verdana</vt:lpstr>
      <vt:lpstr>Wingdings</vt:lpstr>
      <vt:lpstr>3_Dell_EMC_PPT_Template</vt:lpstr>
      <vt:lpstr>DellEMC template</vt:lpstr>
      <vt:lpstr>New Dell PPT Template</vt:lpstr>
      <vt:lpstr>DellEMC_external_template</vt:lpstr>
      <vt:lpstr>1_DellEMC_external_template</vt:lpstr>
      <vt:lpstr>2_DellEMC_external_template</vt:lpstr>
      <vt:lpstr>1_DellEMC template</vt:lpstr>
      <vt:lpstr>PowerPoint Presentation</vt:lpstr>
      <vt:lpstr>Introduction</vt:lpstr>
      <vt:lpstr>PowerPoint Presentation</vt:lpstr>
      <vt:lpstr>PowerPoint Presentation</vt:lpstr>
      <vt:lpstr>PowerPoint Presentation</vt:lpstr>
      <vt:lpstr>Customer Example</vt:lpstr>
      <vt:lpstr>PowerPoint Presentation</vt:lpstr>
      <vt:lpstr>Architecture Diagram</vt:lpstr>
    </vt:vector>
  </TitlesOfParts>
  <Company>EMC Corporation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ALL CAPS</dc:title>
  <dc:creator>EMC</dc:creator>
  <cp:lastModifiedBy>Siau, Tanlong</cp:lastModifiedBy>
  <cp:revision>497</cp:revision>
  <cp:lastPrinted>2017-01-19T07:42:17Z</cp:lastPrinted>
  <dcterms:created xsi:type="dcterms:W3CDTF">2015-07-28T10:30:55Z</dcterms:created>
  <dcterms:modified xsi:type="dcterms:W3CDTF">2018-04-11T17:30:25Z</dcterms:modified>
</cp:coreProperties>
</file>